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  <p:sldMasterId id="2147483692" r:id="rId2"/>
  </p:sldMasterIdLst>
  <p:notesMasterIdLst>
    <p:notesMasterId r:id="rId45"/>
  </p:notesMasterIdLst>
  <p:sldIdLst>
    <p:sldId id="563" r:id="rId3"/>
    <p:sldId id="564" r:id="rId4"/>
    <p:sldId id="411" r:id="rId5"/>
    <p:sldId id="591" r:id="rId6"/>
    <p:sldId id="570" r:id="rId7"/>
    <p:sldId id="601" r:id="rId8"/>
    <p:sldId id="603" r:id="rId9"/>
    <p:sldId id="635" r:id="rId10"/>
    <p:sldId id="565" r:id="rId11"/>
    <p:sldId id="600" r:id="rId12"/>
    <p:sldId id="606" r:id="rId13"/>
    <p:sldId id="607" r:id="rId14"/>
    <p:sldId id="608" r:id="rId15"/>
    <p:sldId id="611" r:id="rId16"/>
    <p:sldId id="598" r:id="rId17"/>
    <p:sldId id="610" r:id="rId18"/>
    <p:sldId id="599" r:id="rId19"/>
    <p:sldId id="612" r:id="rId20"/>
    <p:sldId id="613" r:id="rId21"/>
    <p:sldId id="609" r:id="rId22"/>
    <p:sldId id="618" r:id="rId23"/>
    <p:sldId id="614" r:id="rId24"/>
    <p:sldId id="637" r:id="rId25"/>
    <p:sldId id="638" r:id="rId26"/>
    <p:sldId id="592" r:id="rId27"/>
    <p:sldId id="621" r:id="rId28"/>
    <p:sldId id="622" r:id="rId29"/>
    <p:sldId id="624" r:id="rId30"/>
    <p:sldId id="625" r:id="rId31"/>
    <p:sldId id="626" r:id="rId32"/>
    <p:sldId id="631" r:id="rId33"/>
    <p:sldId id="630" r:id="rId34"/>
    <p:sldId id="632" r:id="rId35"/>
    <p:sldId id="629" r:id="rId36"/>
    <p:sldId id="636" r:id="rId37"/>
    <p:sldId id="627" r:id="rId38"/>
    <p:sldId id="623" r:id="rId39"/>
    <p:sldId id="628" r:id="rId40"/>
    <p:sldId id="633" r:id="rId41"/>
    <p:sldId id="634" r:id="rId42"/>
    <p:sldId id="567" r:id="rId43"/>
    <p:sldId id="571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473"/>
    <a:srgbClr val="C5C5C5"/>
    <a:srgbClr val="ED7095"/>
    <a:srgbClr val="F5ADC2"/>
    <a:srgbClr val="0CB6F2"/>
    <a:srgbClr val="1890DA"/>
    <a:srgbClr val="FAFAFA"/>
    <a:srgbClr val="F4F4F4"/>
    <a:srgbClr val="FFFFFF"/>
    <a:srgbClr val="97D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57"/>
    <p:restoredTop sz="85740" autoAdjust="0"/>
  </p:normalViewPr>
  <p:slideViewPr>
    <p:cSldViewPr snapToGrid="0" snapToObjects="1">
      <p:cViewPr varScale="1">
        <p:scale>
          <a:sx n="106" d="100"/>
          <a:sy n="106" d="100"/>
        </p:scale>
        <p:origin x="200" y="616"/>
      </p:cViewPr>
      <p:guideLst>
        <p:guide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41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A202C1-CE7B-444A-A9EE-0D10BCE4A76F}" type="doc">
      <dgm:prSet loTypeId="urn:microsoft.com/office/officeart/2005/8/layout/equation2" loCatId="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E8DA3C1-F94A-464D-81A0-7A62A697ACDC}">
      <dgm:prSet phldrT="[Text]"/>
      <dgm:spPr/>
      <dgm:t>
        <a:bodyPr/>
        <a:lstStyle/>
        <a:p>
          <a:r>
            <a:rPr lang="en-US" dirty="0" err="1"/>
            <a:t>带宽</a:t>
          </a:r>
          <a:endParaRPr lang="en-US" dirty="0"/>
        </a:p>
      </dgm:t>
    </dgm:pt>
    <dgm:pt modelId="{9FFB0C23-4F3C-F04A-BD79-030F3FAFA0F8}" type="parTrans" cxnId="{C28EBEB3-18E4-214B-B63B-76A89BBD548C}">
      <dgm:prSet/>
      <dgm:spPr/>
      <dgm:t>
        <a:bodyPr/>
        <a:lstStyle/>
        <a:p>
          <a:endParaRPr lang="en-US"/>
        </a:p>
      </dgm:t>
    </dgm:pt>
    <dgm:pt modelId="{B8239CA2-A2DA-DA4F-88FF-CF8A5E74A16F}" type="sibTrans" cxnId="{C28EBEB3-18E4-214B-B63B-76A89BBD548C}">
      <dgm:prSet/>
      <dgm:spPr/>
      <dgm:t>
        <a:bodyPr/>
        <a:lstStyle/>
        <a:p>
          <a:endParaRPr lang="en-US"/>
        </a:p>
      </dgm:t>
    </dgm:pt>
    <dgm:pt modelId="{33194156-5371-FD47-9ED1-43AC75A45D5E}">
      <dgm:prSet phldrT="[Text]"/>
      <dgm:spPr/>
      <dgm:t>
        <a:bodyPr/>
        <a:lstStyle/>
        <a:p>
          <a:r>
            <a:rPr lang="en-US" dirty="0" err="1"/>
            <a:t>存储</a:t>
          </a:r>
          <a:endParaRPr lang="en-US" dirty="0"/>
        </a:p>
      </dgm:t>
    </dgm:pt>
    <dgm:pt modelId="{4F298AB6-3752-7C45-BEB6-F00C95B8BDE0}" type="parTrans" cxnId="{C102CF38-40E0-8446-A01C-679E5BDD53E7}">
      <dgm:prSet/>
      <dgm:spPr/>
      <dgm:t>
        <a:bodyPr/>
        <a:lstStyle/>
        <a:p>
          <a:endParaRPr lang="en-US"/>
        </a:p>
      </dgm:t>
    </dgm:pt>
    <dgm:pt modelId="{63178F21-7D58-2842-8528-759DFD98C8D6}" type="sibTrans" cxnId="{C102CF38-40E0-8446-A01C-679E5BDD53E7}">
      <dgm:prSet/>
      <dgm:spPr/>
      <dgm:t>
        <a:bodyPr/>
        <a:lstStyle/>
        <a:p>
          <a:endParaRPr lang="en-US"/>
        </a:p>
      </dgm:t>
    </dgm:pt>
    <dgm:pt modelId="{DF50F0C0-51B1-9A4A-8574-09603C0EF78B}">
      <dgm:prSet phldrT="[Text]"/>
      <dgm:spPr/>
      <dgm:t>
        <a:bodyPr/>
        <a:lstStyle/>
        <a:p>
          <a:r>
            <a:rPr lang="en-US" dirty="0" err="1"/>
            <a:t>算力</a:t>
          </a:r>
          <a:endParaRPr lang="en-US" dirty="0"/>
        </a:p>
      </dgm:t>
    </dgm:pt>
    <dgm:pt modelId="{3A9C5173-09AC-9B42-979B-0E3BEE09BB7B}" type="parTrans" cxnId="{A14451A1-F241-F142-BA22-C72B32BA5428}">
      <dgm:prSet/>
      <dgm:spPr/>
      <dgm:t>
        <a:bodyPr/>
        <a:lstStyle/>
        <a:p>
          <a:endParaRPr lang="en-US"/>
        </a:p>
      </dgm:t>
    </dgm:pt>
    <dgm:pt modelId="{32721F4E-8E5B-8848-BC15-98CA7DA64E56}" type="sibTrans" cxnId="{A14451A1-F241-F142-BA22-C72B32BA5428}">
      <dgm:prSet/>
      <dgm:spPr/>
      <dgm:t>
        <a:bodyPr/>
        <a:lstStyle/>
        <a:p>
          <a:endParaRPr lang="en-US"/>
        </a:p>
      </dgm:t>
    </dgm:pt>
    <dgm:pt modelId="{6E021D8B-8960-714E-AADD-E565DC3C2C17}">
      <dgm:prSet/>
      <dgm:spPr/>
      <dgm:t>
        <a:bodyPr/>
        <a:lstStyle/>
        <a:p>
          <a:r>
            <a:rPr lang="en-US" dirty="0" err="1"/>
            <a:t>点播</a:t>
          </a:r>
          <a:endParaRPr lang="en-US" dirty="0"/>
        </a:p>
        <a:p>
          <a:r>
            <a:rPr lang="en-US" dirty="0" err="1"/>
            <a:t>成本</a:t>
          </a:r>
          <a:endParaRPr lang="en-US" dirty="0"/>
        </a:p>
      </dgm:t>
    </dgm:pt>
    <dgm:pt modelId="{C3AD2E44-9EA3-284B-B589-5AFE42EAF30A}" type="parTrans" cxnId="{7DB2C557-AAAB-0744-9F08-D203A0228D22}">
      <dgm:prSet/>
      <dgm:spPr/>
      <dgm:t>
        <a:bodyPr/>
        <a:lstStyle/>
        <a:p>
          <a:endParaRPr lang="en-US"/>
        </a:p>
      </dgm:t>
    </dgm:pt>
    <dgm:pt modelId="{5F347C02-D732-3A4C-AC2B-1D5F0C7FE888}" type="sibTrans" cxnId="{7DB2C557-AAAB-0744-9F08-D203A0228D22}">
      <dgm:prSet/>
      <dgm:spPr/>
      <dgm:t>
        <a:bodyPr/>
        <a:lstStyle/>
        <a:p>
          <a:endParaRPr lang="en-US"/>
        </a:p>
      </dgm:t>
    </dgm:pt>
    <dgm:pt modelId="{3E874332-5505-F34A-91DD-AF56C3FB0038}" type="pres">
      <dgm:prSet presAssocID="{80A202C1-CE7B-444A-A9EE-0D10BCE4A76F}" presName="Name0" presStyleCnt="0">
        <dgm:presLayoutVars>
          <dgm:dir/>
          <dgm:resizeHandles val="exact"/>
        </dgm:presLayoutVars>
      </dgm:prSet>
      <dgm:spPr/>
    </dgm:pt>
    <dgm:pt modelId="{57CA87A5-D77B-7243-87BC-EB89C91B10E5}" type="pres">
      <dgm:prSet presAssocID="{80A202C1-CE7B-444A-A9EE-0D10BCE4A76F}" presName="vNodes" presStyleCnt="0"/>
      <dgm:spPr/>
    </dgm:pt>
    <dgm:pt modelId="{F62E4AE3-F191-914A-964F-0D99A6D6C958}" type="pres">
      <dgm:prSet presAssocID="{CE8DA3C1-F94A-464D-81A0-7A62A697ACDC}" presName="node" presStyleLbl="node1" presStyleIdx="0" presStyleCnt="4">
        <dgm:presLayoutVars>
          <dgm:bulletEnabled val="1"/>
        </dgm:presLayoutVars>
      </dgm:prSet>
      <dgm:spPr/>
    </dgm:pt>
    <dgm:pt modelId="{A1B5A766-5804-FF47-8FFF-2E686086C751}" type="pres">
      <dgm:prSet presAssocID="{B8239CA2-A2DA-DA4F-88FF-CF8A5E74A16F}" presName="spacerT" presStyleCnt="0"/>
      <dgm:spPr/>
    </dgm:pt>
    <dgm:pt modelId="{C46A8B18-94F0-F148-BA03-088AFD3CDB44}" type="pres">
      <dgm:prSet presAssocID="{B8239CA2-A2DA-DA4F-88FF-CF8A5E74A16F}" presName="sibTrans" presStyleLbl="sibTrans2D1" presStyleIdx="0" presStyleCnt="3"/>
      <dgm:spPr/>
    </dgm:pt>
    <dgm:pt modelId="{99AD6326-115C-5B48-B76F-976B23520450}" type="pres">
      <dgm:prSet presAssocID="{B8239CA2-A2DA-DA4F-88FF-CF8A5E74A16F}" presName="spacerB" presStyleCnt="0"/>
      <dgm:spPr/>
    </dgm:pt>
    <dgm:pt modelId="{A00ED86D-A20D-184E-A0E2-F6D88AC5C3FC}" type="pres">
      <dgm:prSet presAssocID="{33194156-5371-FD47-9ED1-43AC75A45D5E}" presName="node" presStyleLbl="node1" presStyleIdx="1" presStyleCnt="4">
        <dgm:presLayoutVars>
          <dgm:bulletEnabled val="1"/>
        </dgm:presLayoutVars>
      </dgm:prSet>
      <dgm:spPr/>
    </dgm:pt>
    <dgm:pt modelId="{07D3A005-945A-754B-A72B-5A5B09C985E3}" type="pres">
      <dgm:prSet presAssocID="{63178F21-7D58-2842-8528-759DFD98C8D6}" presName="spacerT" presStyleCnt="0"/>
      <dgm:spPr/>
    </dgm:pt>
    <dgm:pt modelId="{6AEB1B80-E9B0-1647-9A55-9ABC90720C9A}" type="pres">
      <dgm:prSet presAssocID="{63178F21-7D58-2842-8528-759DFD98C8D6}" presName="sibTrans" presStyleLbl="sibTrans2D1" presStyleIdx="1" presStyleCnt="3"/>
      <dgm:spPr/>
    </dgm:pt>
    <dgm:pt modelId="{025A3E6F-706D-1247-9E9B-F1B708C80EF0}" type="pres">
      <dgm:prSet presAssocID="{63178F21-7D58-2842-8528-759DFD98C8D6}" presName="spacerB" presStyleCnt="0"/>
      <dgm:spPr/>
    </dgm:pt>
    <dgm:pt modelId="{FDB23ED8-5ECE-8E47-9571-CBD63E5841FA}" type="pres">
      <dgm:prSet presAssocID="{DF50F0C0-51B1-9A4A-8574-09603C0EF78B}" presName="node" presStyleLbl="node1" presStyleIdx="2" presStyleCnt="4">
        <dgm:presLayoutVars>
          <dgm:bulletEnabled val="1"/>
        </dgm:presLayoutVars>
      </dgm:prSet>
      <dgm:spPr/>
    </dgm:pt>
    <dgm:pt modelId="{61D80C98-CFE6-EA43-9BD9-9CE39518F35C}" type="pres">
      <dgm:prSet presAssocID="{80A202C1-CE7B-444A-A9EE-0D10BCE4A76F}" presName="sibTransLast" presStyleLbl="sibTrans2D1" presStyleIdx="2" presStyleCnt="3"/>
      <dgm:spPr/>
    </dgm:pt>
    <dgm:pt modelId="{AA579F9A-896A-0B43-9E3C-46DF68EE13EC}" type="pres">
      <dgm:prSet presAssocID="{80A202C1-CE7B-444A-A9EE-0D10BCE4A76F}" presName="connectorText" presStyleLbl="sibTrans2D1" presStyleIdx="2" presStyleCnt="3"/>
      <dgm:spPr/>
    </dgm:pt>
    <dgm:pt modelId="{912DB041-CD7E-5D49-9EED-5E3D4B807CA1}" type="pres">
      <dgm:prSet presAssocID="{80A202C1-CE7B-444A-A9EE-0D10BCE4A76F}" presName="lastNode" presStyleLbl="node1" presStyleIdx="3" presStyleCnt="4" custScaleX="103902" custScaleY="103902">
        <dgm:presLayoutVars>
          <dgm:bulletEnabled val="1"/>
        </dgm:presLayoutVars>
      </dgm:prSet>
      <dgm:spPr/>
    </dgm:pt>
  </dgm:ptLst>
  <dgm:cxnLst>
    <dgm:cxn modelId="{176B7218-E45A-D84C-A153-B2BDA4353154}" type="presOf" srcId="{CE8DA3C1-F94A-464D-81A0-7A62A697ACDC}" destId="{F62E4AE3-F191-914A-964F-0D99A6D6C958}" srcOrd="0" destOrd="0" presId="urn:microsoft.com/office/officeart/2005/8/layout/equation2"/>
    <dgm:cxn modelId="{7322F024-10A3-DE46-84E7-C7047B6B055D}" type="presOf" srcId="{B8239CA2-A2DA-DA4F-88FF-CF8A5E74A16F}" destId="{C46A8B18-94F0-F148-BA03-088AFD3CDB44}" srcOrd="0" destOrd="0" presId="urn:microsoft.com/office/officeart/2005/8/layout/equation2"/>
    <dgm:cxn modelId="{C102CF38-40E0-8446-A01C-679E5BDD53E7}" srcId="{80A202C1-CE7B-444A-A9EE-0D10BCE4A76F}" destId="{33194156-5371-FD47-9ED1-43AC75A45D5E}" srcOrd="1" destOrd="0" parTransId="{4F298AB6-3752-7C45-BEB6-F00C95B8BDE0}" sibTransId="{63178F21-7D58-2842-8528-759DFD98C8D6}"/>
    <dgm:cxn modelId="{7DB2C557-AAAB-0744-9F08-D203A0228D22}" srcId="{80A202C1-CE7B-444A-A9EE-0D10BCE4A76F}" destId="{6E021D8B-8960-714E-AADD-E565DC3C2C17}" srcOrd="3" destOrd="0" parTransId="{C3AD2E44-9EA3-284B-B589-5AFE42EAF30A}" sibTransId="{5F347C02-D732-3A4C-AC2B-1D5F0C7FE888}"/>
    <dgm:cxn modelId="{53537187-0B3F-9548-A03E-6A53DD21A27B}" type="presOf" srcId="{DF50F0C0-51B1-9A4A-8574-09603C0EF78B}" destId="{FDB23ED8-5ECE-8E47-9571-CBD63E5841FA}" srcOrd="0" destOrd="0" presId="urn:microsoft.com/office/officeart/2005/8/layout/equation2"/>
    <dgm:cxn modelId="{A14451A1-F241-F142-BA22-C72B32BA5428}" srcId="{80A202C1-CE7B-444A-A9EE-0D10BCE4A76F}" destId="{DF50F0C0-51B1-9A4A-8574-09603C0EF78B}" srcOrd="2" destOrd="0" parTransId="{3A9C5173-09AC-9B42-979B-0E3BEE09BB7B}" sibTransId="{32721F4E-8E5B-8848-BC15-98CA7DA64E56}"/>
    <dgm:cxn modelId="{E9E197AC-C5C0-7145-BF6C-63654264E6D4}" type="presOf" srcId="{80A202C1-CE7B-444A-A9EE-0D10BCE4A76F}" destId="{3E874332-5505-F34A-91DD-AF56C3FB0038}" srcOrd="0" destOrd="0" presId="urn:microsoft.com/office/officeart/2005/8/layout/equation2"/>
    <dgm:cxn modelId="{C28EBEB3-18E4-214B-B63B-76A89BBD548C}" srcId="{80A202C1-CE7B-444A-A9EE-0D10BCE4A76F}" destId="{CE8DA3C1-F94A-464D-81A0-7A62A697ACDC}" srcOrd="0" destOrd="0" parTransId="{9FFB0C23-4F3C-F04A-BD79-030F3FAFA0F8}" sibTransId="{B8239CA2-A2DA-DA4F-88FF-CF8A5E74A16F}"/>
    <dgm:cxn modelId="{7444F5C4-CA96-BF4E-950B-9D978CC089DF}" type="presOf" srcId="{32721F4E-8E5B-8848-BC15-98CA7DA64E56}" destId="{61D80C98-CFE6-EA43-9BD9-9CE39518F35C}" srcOrd="0" destOrd="0" presId="urn:microsoft.com/office/officeart/2005/8/layout/equation2"/>
    <dgm:cxn modelId="{21121BE2-2CD2-6B47-85CC-FB682DB32E9B}" type="presOf" srcId="{32721F4E-8E5B-8848-BC15-98CA7DA64E56}" destId="{AA579F9A-896A-0B43-9E3C-46DF68EE13EC}" srcOrd="1" destOrd="0" presId="urn:microsoft.com/office/officeart/2005/8/layout/equation2"/>
    <dgm:cxn modelId="{5977FFF3-5289-F444-97A2-D8E1CCE82DF2}" type="presOf" srcId="{33194156-5371-FD47-9ED1-43AC75A45D5E}" destId="{A00ED86D-A20D-184E-A0E2-F6D88AC5C3FC}" srcOrd="0" destOrd="0" presId="urn:microsoft.com/office/officeart/2005/8/layout/equation2"/>
    <dgm:cxn modelId="{B42638FA-25BB-0E4C-8C87-024B0B358D30}" type="presOf" srcId="{63178F21-7D58-2842-8528-759DFD98C8D6}" destId="{6AEB1B80-E9B0-1647-9A55-9ABC90720C9A}" srcOrd="0" destOrd="0" presId="urn:microsoft.com/office/officeart/2005/8/layout/equation2"/>
    <dgm:cxn modelId="{FE4506FF-2201-AA49-BEC2-3E43E011B6CF}" type="presOf" srcId="{6E021D8B-8960-714E-AADD-E565DC3C2C17}" destId="{912DB041-CD7E-5D49-9EED-5E3D4B807CA1}" srcOrd="0" destOrd="0" presId="urn:microsoft.com/office/officeart/2005/8/layout/equation2"/>
    <dgm:cxn modelId="{B6C9E165-93EA-174C-865C-67929CA10933}" type="presParOf" srcId="{3E874332-5505-F34A-91DD-AF56C3FB0038}" destId="{57CA87A5-D77B-7243-87BC-EB89C91B10E5}" srcOrd="0" destOrd="0" presId="urn:microsoft.com/office/officeart/2005/8/layout/equation2"/>
    <dgm:cxn modelId="{031EBB73-3355-194F-9DF1-D4E9BEB32567}" type="presParOf" srcId="{57CA87A5-D77B-7243-87BC-EB89C91B10E5}" destId="{F62E4AE3-F191-914A-964F-0D99A6D6C958}" srcOrd="0" destOrd="0" presId="urn:microsoft.com/office/officeart/2005/8/layout/equation2"/>
    <dgm:cxn modelId="{1BAC9AA9-ED25-5F4E-A2CD-EF5093C27001}" type="presParOf" srcId="{57CA87A5-D77B-7243-87BC-EB89C91B10E5}" destId="{A1B5A766-5804-FF47-8FFF-2E686086C751}" srcOrd="1" destOrd="0" presId="urn:microsoft.com/office/officeart/2005/8/layout/equation2"/>
    <dgm:cxn modelId="{3A07FBD1-EE7F-5A44-8434-F597173F1706}" type="presParOf" srcId="{57CA87A5-D77B-7243-87BC-EB89C91B10E5}" destId="{C46A8B18-94F0-F148-BA03-088AFD3CDB44}" srcOrd="2" destOrd="0" presId="urn:microsoft.com/office/officeart/2005/8/layout/equation2"/>
    <dgm:cxn modelId="{B11969AA-3C4F-6D43-92B8-ED36B6CAC000}" type="presParOf" srcId="{57CA87A5-D77B-7243-87BC-EB89C91B10E5}" destId="{99AD6326-115C-5B48-B76F-976B23520450}" srcOrd="3" destOrd="0" presId="urn:microsoft.com/office/officeart/2005/8/layout/equation2"/>
    <dgm:cxn modelId="{2D4FFCBF-7161-544B-8CF2-8A6C73674848}" type="presParOf" srcId="{57CA87A5-D77B-7243-87BC-EB89C91B10E5}" destId="{A00ED86D-A20D-184E-A0E2-F6D88AC5C3FC}" srcOrd="4" destOrd="0" presId="urn:microsoft.com/office/officeart/2005/8/layout/equation2"/>
    <dgm:cxn modelId="{FEDDF024-F031-8942-8295-CBF49F77F4BD}" type="presParOf" srcId="{57CA87A5-D77B-7243-87BC-EB89C91B10E5}" destId="{07D3A005-945A-754B-A72B-5A5B09C985E3}" srcOrd="5" destOrd="0" presId="urn:microsoft.com/office/officeart/2005/8/layout/equation2"/>
    <dgm:cxn modelId="{9ABE21BE-B462-9246-9C6E-DC1C9D638591}" type="presParOf" srcId="{57CA87A5-D77B-7243-87BC-EB89C91B10E5}" destId="{6AEB1B80-E9B0-1647-9A55-9ABC90720C9A}" srcOrd="6" destOrd="0" presId="urn:microsoft.com/office/officeart/2005/8/layout/equation2"/>
    <dgm:cxn modelId="{202D0628-220B-AC44-9BF1-BA837B6EAF9A}" type="presParOf" srcId="{57CA87A5-D77B-7243-87BC-EB89C91B10E5}" destId="{025A3E6F-706D-1247-9E9B-F1B708C80EF0}" srcOrd="7" destOrd="0" presId="urn:microsoft.com/office/officeart/2005/8/layout/equation2"/>
    <dgm:cxn modelId="{0C494B7C-D369-6646-B99C-8926B35071B1}" type="presParOf" srcId="{57CA87A5-D77B-7243-87BC-EB89C91B10E5}" destId="{FDB23ED8-5ECE-8E47-9571-CBD63E5841FA}" srcOrd="8" destOrd="0" presId="urn:microsoft.com/office/officeart/2005/8/layout/equation2"/>
    <dgm:cxn modelId="{E9439CDF-113D-2A49-8295-4D7183E9904B}" type="presParOf" srcId="{3E874332-5505-F34A-91DD-AF56C3FB0038}" destId="{61D80C98-CFE6-EA43-9BD9-9CE39518F35C}" srcOrd="1" destOrd="0" presId="urn:microsoft.com/office/officeart/2005/8/layout/equation2"/>
    <dgm:cxn modelId="{4D214882-3760-074A-837A-5A025CFC7230}" type="presParOf" srcId="{61D80C98-CFE6-EA43-9BD9-9CE39518F35C}" destId="{AA579F9A-896A-0B43-9E3C-46DF68EE13EC}" srcOrd="0" destOrd="0" presId="urn:microsoft.com/office/officeart/2005/8/layout/equation2"/>
    <dgm:cxn modelId="{55CA584F-CF82-5249-AB94-7DC0653F7685}" type="presParOf" srcId="{3E874332-5505-F34A-91DD-AF56C3FB0038}" destId="{912DB041-CD7E-5D49-9EED-5E3D4B807CA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DB2CA3-FD18-5943-8183-F090512F6809}" type="doc">
      <dgm:prSet loTypeId="urn:microsoft.com/office/officeart/2005/8/layout/process2" loCatId="" qsTypeId="urn:microsoft.com/office/officeart/2005/8/quickstyle/simple2" qsCatId="simple" csTypeId="urn:microsoft.com/office/officeart/2005/8/colors/accent1_2" csCatId="accent1" phldr="1"/>
      <dgm:spPr/>
    </dgm:pt>
    <dgm:pt modelId="{628CFC94-9EA3-A54F-97C6-EEA74B613689}">
      <dgm:prSet phldrT="[Text]"/>
      <dgm:spPr/>
      <dgm:t>
        <a:bodyPr/>
        <a:lstStyle/>
        <a:p>
          <a:r>
            <a:rPr lang="en-US" dirty="0" err="1"/>
            <a:t>视频上传</a:t>
          </a:r>
          <a:endParaRPr lang="en-US" dirty="0"/>
        </a:p>
      </dgm:t>
    </dgm:pt>
    <dgm:pt modelId="{0E9BE0B0-AAD2-0840-B888-342D2E7E10F3}" type="parTrans" cxnId="{94661979-E406-1C44-A033-1AE507E219E4}">
      <dgm:prSet/>
      <dgm:spPr/>
      <dgm:t>
        <a:bodyPr/>
        <a:lstStyle/>
        <a:p>
          <a:endParaRPr lang="en-US"/>
        </a:p>
      </dgm:t>
    </dgm:pt>
    <dgm:pt modelId="{7D865E12-83D3-434A-8A7A-49F2B9A39BC4}" type="sibTrans" cxnId="{94661979-E406-1C44-A033-1AE507E219E4}">
      <dgm:prSet/>
      <dgm:spPr/>
      <dgm:t>
        <a:bodyPr/>
        <a:lstStyle/>
        <a:p>
          <a:endParaRPr lang="en-US"/>
        </a:p>
      </dgm:t>
    </dgm:pt>
    <dgm:pt modelId="{CAB51085-2651-C44C-9449-D43792A21FAE}">
      <dgm:prSet phldrT="[Text]"/>
      <dgm:spPr/>
      <dgm:t>
        <a:bodyPr/>
        <a:lstStyle/>
        <a:p>
          <a:r>
            <a:rPr lang="en-US" dirty="0" err="1"/>
            <a:t>首轮转码</a:t>
          </a:r>
          <a:endParaRPr lang="en-US" dirty="0"/>
        </a:p>
      </dgm:t>
    </dgm:pt>
    <dgm:pt modelId="{25AADC41-020B-874E-83A6-E294BBF1AB3D}" type="parTrans" cxnId="{10C88896-EA3D-F246-82FF-CD45C1378881}">
      <dgm:prSet/>
      <dgm:spPr/>
      <dgm:t>
        <a:bodyPr/>
        <a:lstStyle/>
        <a:p>
          <a:endParaRPr lang="en-US"/>
        </a:p>
      </dgm:t>
    </dgm:pt>
    <dgm:pt modelId="{AE3A61A8-FF27-3246-8BB4-68522970BF23}" type="sibTrans" cxnId="{10C88896-EA3D-F246-82FF-CD45C1378881}">
      <dgm:prSet/>
      <dgm:spPr/>
      <dgm:t>
        <a:bodyPr/>
        <a:lstStyle/>
        <a:p>
          <a:endParaRPr lang="en-US"/>
        </a:p>
      </dgm:t>
    </dgm:pt>
    <dgm:pt modelId="{C94E54F3-B799-E441-923D-1AE28F62B6A5}">
      <dgm:prSet phldrT="[Text]"/>
      <dgm:spPr>
        <a:solidFill>
          <a:srgbClr val="E84473"/>
        </a:solidFill>
      </dgm:spPr>
      <dgm:t>
        <a:bodyPr/>
        <a:lstStyle/>
        <a:p>
          <a:r>
            <a:rPr lang="en-US" dirty="0" err="1"/>
            <a:t>优化转码</a:t>
          </a:r>
          <a:endParaRPr lang="en-US" dirty="0"/>
        </a:p>
      </dgm:t>
    </dgm:pt>
    <dgm:pt modelId="{CD4980A3-D3B5-F24B-8450-0305E94C2200}" type="parTrans" cxnId="{44C45A04-AAFF-3840-9FBF-2DBD58988DFF}">
      <dgm:prSet/>
      <dgm:spPr/>
      <dgm:t>
        <a:bodyPr/>
        <a:lstStyle/>
        <a:p>
          <a:endParaRPr lang="en-US"/>
        </a:p>
      </dgm:t>
    </dgm:pt>
    <dgm:pt modelId="{48044DCB-75E9-9C4C-B0CC-BDAA22BD4CA5}" type="sibTrans" cxnId="{44C45A04-AAFF-3840-9FBF-2DBD58988DFF}">
      <dgm:prSet/>
      <dgm:spPr/>
      <dgm:t>
        <a:bodyPr/>
        <a:lstStyle/>
        <a:p>
          <a:endParaRPr lang="en-US"/>
        </a:p>
      </dgm:t>
    </dgm:pt>
    <dgm:pt modelId="{DBE6DCC6-F75F-1641-B622-4EEFCBCC2A09}">
      <dgm:prSet/>
      <dgm:spPr/>
      <dgm:t>
        <a:bodyPr/>
        <a:lstStyle/>
        <a:p>
          <a:r>
            <a:rPr lang="en-US" dirty="0" err="1"/>
            <a:t>视频开放</a:t>
          </a:r>
          <a:endParaRPr lang="en-US" dirty="0"/>
        </a:p>
      </dgm:t>
    </dgm:pt>
    <dgm:pt modelId="{760919C1-CD2A-544D-9C1E-98005E2A129B}" type="parTrans" cxnId="{FEE3CD28-F3D8-B24D-BCA3-B39E08D173EE}">
      <dgm:prSet/>
      <dgm:spPr/>
      <dgm:t>
        <a:bodyPr/>
        <a:lstStyle/>
        <a:p>
          <a:endParaRPr lang="en-US"/>
        </a:p>
      </dgm:t>
    </dgm:pt>
    <dgm:pt modelId="{9B2EFA26-48B1-124E-B57A-832F4E1BE83F}" type="sibTrans" cxnId="{FEE3CD28-F3D8-B24D-BCA3-B39E08D173EE}">
      <dgm:prSet/>
      <dgm:spPr/>
      <dgm:t>
        <a:bodyPr/>
        <a:lstStyle/>
        <a:p>
          <a:endParaRPr lang="en-US"/>
        </a:p>
      </dgm:t>
    </dgm:pt>
    <dgm:pt modelId="{C3630748-3B66-8440-8ED5-CF75ED1D70C4}" type="pres">
      <dgm:prSet presAssocID="{80DB2CA3-FD18-5943-8183-F090512F6809}" presName="linearFlow" presStyleCnt="0">
        <dgm:presLayoutVars>
          <dgm:resizeHandles val="exact"/>
        </dgm:presLayoutVars>
      </dgm:prSet>
      <dgm:spPr/>
    </dgm:pt>
    <dgm:pt modelId="{CB9E15F0-63A2-B842-B259-B2A0F80573A1}" type="pres">
      <dgm:prSet presAssocID="{628CFC94-9EA3-A54F-97C6-EEA74B613689}" presName="node" presStyleLbl="node1" presStyleIdx="0" presStyleCnt="4">
        <dgm:presLayoutVars>
          <dgm:bulletEnabled val="1"/>
        </dgm:presLayoutVars>
      </dgm:prSet>
      <dgm:spPr/>
    </dgm:pt>
    <dgm:pt modelId="{E589B418-EBC1-7641-B5FF-1BD4546AA981}" type="pres">
      <dgm:prSet presAssocID="{7D865E12-83D3-434A-8A7A-49F2B9A39BC4}" presName="sibTrans" presStyleLbl="sibTrans2D1" presStyleIdx="0" presStyleCnt="3"/>
      <dgm:spPr/>
    </dgm:pt>
    <dgm:pt modelId="{8D45EBBE-CF5C-D94E-805D-BA1A66F07559}" type="pres">
      <dgm:prSet presAssocID="{7D865E12-83D3-434A-8A7A-49F2B9A39BC4}" presName="connectorText" presStyleLbl="sibTrans2D1" presStyleIdx="0" presStyleCnt="3"/>
      <dgm:spPr/>
    </dgm:pt>
    <dgm:pt modelId="{883895DA-3F89-0C47-81B7-E587FB0F46C9}" type="pres">
      <dgm:prSet presAssocID="{CAB51085-2651-C44C-9449-D43792A21FAE}" presName="node" presStyleLbl="node1" presStyleIdx="1" presStyleCnt="4">
        <dgm:presLayoutVars>
          <dgm:bulletEnabled val="1"/>
        </dgm:presLayoutVars>
      </dgm:prSet>
      <dgm:spPr/>
    </dgm:pt>
    <dgm:pt modelId="{11A237B3-41F9-864C-B370-532DC837A2E8}" type="pres">
      <dgm:prSet presAssocID="{AE3A61A8-FF27-3246-8BB4-68522970BF23}" presName="sibTrans" presStyleLbl="sibTrans2D1" presStyleIdx="1" presStyleCnt="3"/>
      <dgm:spPr/>
    </dgm:pt>
    <dgm:pt modelId="{B0EFE402-D8CC-8F44-A1B5-5F52ECCA40F5}" type="pres">
      <dgm:prSet presAssocID="{AE3A61A8-FF27-3246-8BB4-68522970BF23}" presName="connectorText" presStyleLbl="sibTrans2D1" presStyleIdx="1" presStyleCnt="3"/>
      <dgm:spPr/>
    </dgm:pt>
    <dgm:pt modelId="{66BF64AB-8A66-6B4F-B85D-196366F79353}" type="pres">
      <dgm:prSet presAssocID="{DBE6DCC6-F75F-1641-B622-4EEFCBCC2A09}" presName="node" presStyleLbl="node1" presStyleIdx="2" presStyleCnt="4">
        <dgm:presLayoutVars>
          <dgm:bulletEnabled val="1"/>
        </dgm:presLayoutVars>
      </dgm:prSet>
      <dgm:spPr/>
    </dgm:pt>
    <dgm:pt modelId="{EBD771EA-9485-374D-B11C-1BA8D5EEE814}" type="pres">
      <dgm:prSet presAssocID="{9B2EFA26-48B1-124E-B57A-832F4E1BE83F}" presName="sibTrans" presStyleLbl="sibTrans2D1" presStyleIdx="2" presStyleCnt="3"/>
      <dgm:spPr/>
    </dgm:pt>
    <dgm:pt modelId="{B55A9570-27A2-2247-9F18-EBF88139740F}" type="pres">
      <dgm:prSet presAssocID="{9B2EFA26-48B1-124E-B57A-832F4E1BE83F}" presName="connectorText" presStyleLbl="sibTrans2D1" presStyleIdx="2" presStyleCnt="3"/>
      <dgm:spPr/>
    </dgm:pt>
    <dgm:pt modelId="{CF06A2BC-5108-074F-BE93-02B3FBD42DD0}" type="pres">
      <dgm:prSet presAssocID="{C94E54F3-B799-E441-923D-1AE28F62B6A5}" presName="node" presStyleLbl="node1" presStyleIdx="3" presStyleCnt="4">
        <dgm:presLayoutVars>
          <dgm:bulletEnabled val="1"/>
        </dgm:presLayoutVars>
      </dgm:prSet>
      <dgm:spPr/>
    </dgm:pt>
  </dgm:ptLst>
  <dgm:cxnLst>
    <dgm:cxn modelId="{44C45A04-AAFF-3840-9FBF-2DBD58988DFF}" srcId="{80DB2CA3-FD18-5943-8183-F090512F6809}" destId="{C94E54F3-B799-E441-923D-1AE28F62B6A5}" srcOrd="3" destOrd="0" parTransId="{CD4980A3-D3B5-F24B-8450-0305E94C2200}" sibTransId="{48044DCB-75E9-9C4C-B0CC-BDAA22BD4CA5}"/>
    <dgm:cxn modelId="{28D5860A-9453-4C49-82B9-8DCF6B728D14}" type="presOf" srcId="{AE3A61A8-FF27-3246-8BB4-68522970BF23}" destId="{B0EFE402-D8CC-8F44-A1B5-5F52ECCA40F5}" srcOrd="1" destOrd="0" presId="urn:microsoft.com/office/officeart/2005/8/layout/process2"/>
    <dgm:cxn modelId="{91DD0018-6B83-984F-925C-8AFBE534B3C8}" type="presOf" srcId="{CAB51085-2651-C44C-9449-D43792A21FAE}" destId="{883895DA-3F89-0C47-81B7-E587FB0F46C9}" srcOrd="0" destOrd="0" presId="urn:microsoft.com/office/officeart/2005/8/layout/process2"/>
    <dgm:cxn modelId="{FEE3CD28-F3D8-B24D-BCA3-B39E08D173EE}" srcId="{80DB2CA3-FD18-5943-8183-F090512F6809}" destId="{DBE6DCC6-F75F-1641-B622-4EEFCBCC2A09}" srcOrd="2" destOrd="0" parTransId="{760919C1-CD2A-544D-9C1E-98005E2A129B}" sibTransId="{9B2EFA26-48B1-124E-B57A-832F4E1BE83F}"/>
    <dgm:cxn modelId="{F9BA8E42-3622-7744-9E6C-13D6A435D6FB}" type="presOf" srcId="{DBE6DCC6-F75F-1641-B622-4EEFCBCC2A09}" destId="{66BF64AB-8A66-6B4F-B85D-196366F79353}" srcOrd="0" destOrd="0" presId="urn:microsoft.com/office/officeart/2005/8/layout/process2"/>
    <dgm:cxn modelId="{6B0B9F4B-31EE-5D41-A931-3934CA65D7EE}" type="presOf" srcId="{C94E54F3-B799-E441-923D-1AE28F62B6A5}" destId="{CF06A2BC-5108-074F-BE93-02B3FBD42DD0}" srcOrd="0" destOrd="0" presId="urn:microsoft.com/office/officeart/2005/8/layout/process2"/>
    <dgm:cxn modelId="{30078D63-A0F2-F740-9468-69711C3EB494}" type="presOf" srcId="{628CFC94-9EA3-A54F-97C6-EEA74B613689}" destId="{CB9E15F0-63A2-B842-B259-B2A0F80573A1}" srcOrd="0" destOrd="0" presId="urn:microsoft.com/office/officeart/2005/8/layout/process2"/>
    <dgm:cxn modelId="{94661979-E406-1C44-A033-1AE507E219E4}" srcId="{80DB2CA3-FD18-5943-8183-F090512F6809}" destId="{628CFC94-9EA3-A54F-97C6-EEA74B613689}" srcOrd="0" destOrd="0" parTransId="{0E9BE0B0-AAD2-0840-B888-342D2E7E10F3}" sibTransId="{7D865E12-83D3-434A-8A7A-49F2B9A39BC4}"/>
    <dgm:cxn modelId="{52950B7D-228A-8540-99FF-2ACE5A886BB7}" type="presOf" srcId="{AE3A61A8-FF27-3246-8BB4-68522970BF23}" destId="{11A237B3-41F9-864C-B370-532DC837A2E8}" srcOrd="0" destOrd="0" presId="urn:microsoft.com/office/officeart/2005/8/layout/process2"/>
    <dgm:cxn modelId="{10C88896-EA3D-F246-82FF-CD45C1378881}" srcId="{80DB2CA3-FD18-5943-8183-F090512F6809}" destId="{CAB51085-2651-C44C-9449-D43792A21FAE}" srcOrd="1" destOrd="0" parTransId="{25AADC41-020B-874E-83A6-E294BBF1AB3D}" sibTransId="{AE3A61A8-FF27-3246-8BB4-68522970BF23}"/>
    <dgm:cxn modelId="{CC7AEBA6-63D9-9644-BF22-A17E20DF5513}" type="presOf" srcId="{9B2EFA26-48B1-124E-B57A-832F4E1BE83F}" destId="{B55A9570-27A2-2247-9F18-EBF88139740F}" srcOrd="1" destOrd="0" presId="urn:microsoft.com/office/officeart/2005/8/layout/process2"/>
    <dgm:cxn modelId="{77FE02AC-3C64-CF46-96CC-DFBB88DD8EF6}" type="presOf" srcId="{7D865E12-83D3-434A-8A7A-49F2B9A39BC4}" destId="{8D45EBBE-CF5C-D94E-805D-BA1A66F07559}" srcOrd="1" destOrd="0" presId="urn:microsoft.com/office/officeart/2005/8/layout/process2"/>
    <dgm:cxn modelId="{F4C730CB-78EC-2346-BE2B-C997CBEEEE52}" type="presOf" srcId="{80DB2CA3-FD18-5943-8183-F090512F6809}" destId="{C3630748-3B66-8440-8ED5-CF75ED1D70C4}" srcOrd="0" destOrd="0" presId="urn:microsoft.com/office/officeart/2005/8/layout/process2"/>
    <dgm:cxn modelId="{298CD6DA-AB82-9D4B-8A92-E2DE49C7F992}" type="presOf" srcId="{7D865E12-83D3-434A-8A7A-49F2B9A39BC4}" destId="{E589B418-EBC1-7641-B5FF-1BD4546AA981}" srcOrd="0" destOrd="0" presId="urn:microsoft.com/office/officeart/2005/8/layout/process2"/>
    <dgm:cxn modelId="{6D0E93F7-23F9-1847-A679-5A0A76BBE7AC}" type="presOf" srcId="{9B2EFA26-48B1-124E-B57A-832F4E1BE83F}" destId="{EBD771EA-9485-374D-B11C-1BA8D5EEE814}" srcOrd="0" destOrd="0" presId="urn:microsoft.com/office/officeart/2005/8/layout/process2"/>
    <dgm:cxn modelId="{3EB06331-D12B-4F48-9A5B-6568298D77C7}" type="presParOf" srcId="{C3630748-3B66-8440-8ED5-CF75ED1D70C4}" destId="{CB9E15F0-63A2-B842-B259-B2A0F80573A1}" srcOrd="0" destOrd="0" presId="urn:microsoft.com/office/officeart/2005/8/layout/process2"/>
    <dgm:cxn modelId="{9E39A983-678F-CB4F-81D9-0AC5DE3BE1CC}" type="presParOf" srcId="{C3630748-3B66-8440-8ED5-CF75ED1D70C4}" destId="{E589B418-EBC1-7641-B5FF-1BD4546AA981}" srcOrd="1" destOrd="0" presId="urn:microsoft.com/office/officeart/2005/8/layout/process2"/>
    <dgm:cxn modelId="{2240A051-F942-8B4B-94C2-5D8F48B522B5}" type="presParOf" srcId="{E589B418-EBC1-7641-B5FF-1BD4546AA981}" destId="{8D45EBBE-CF5C-D94E-805D-BA1A66F07559}" srcOrd="0" destOrd="0" presId="urn:microsoft.com/office/officeart/2005/8/layout/process2"/>
    <dgm:cxn modelId="{4498FDF5-672D-7F44-B87D-7427ED7A3FF1}" type="presParOf" srcId="{C3630748-3B66-8440-8ED5-CF75ED1D70C4}" destId="{883895DA-3F89-0C47-81B7-E587FB0F46C9}" srcOrd="2" destOrd="0" presId="urn:microsoft.com/office/officeart/2005/8/layout/process2"/>
    <dgm:cxn modelId="{A5EC773B-A8D4-8947-96B1-5702CEA8D241}" type="presParOf" srcId="{C3630748-3B66-8440-8ED5-CF75ED1D70C4}" destId="{11A237B3-41F9-864C-B370-532DC837A2E8}" srcOrd="3" destOrd="0" presId="urn:microsoft.com/office/officeart/2005/8/layout/process2"/>
    <dgm:cxn modelId="{0E084872-44EB-1A47-99CD-F5F13C46D37E}" type="presParOf" srcId="{11A237B3-41F9-864C-B370-532DC837A2E8}" destId="{B0EFE402-D8CC-8F44-A1B5-5F52ECCA40F5}" srcOrd="0" destOrd="0" presId="urn:microsoft.com/office/officeart/2005/8/layout/process2"/>
    <dgm:cxn modelId="{5590CF0C-05AD-1449-AADD-1E9A28F2D797}" type="presParOf" srcId="{C3630748-3B66-8440-8ED5-CF75ED1D70C4}" destId="{66BF64AB-8A66-6B4F-B85D-196366F79353}" srcOrd="4" destOrd="0" presId="urn:microsoft.com/office/officeart/2005/8/layout/process2"/>
    <dgm:cxn modelId="{716BE1D2-E96A-4A41-AD14-8EDD193EA446}" type="presParOf" srcId="{C3630748-3B66-8440-8ED5-CF75ED1D70C4}" destId="{EBD771EA-9485-374D-B11C-1BA8D5EEE814}" srcOrd="5" destOrd="0" presId="urn:microsoft.com/office/officeart/2005/8/layout/process2"/>
    <dgm:cxn modelId="{0969605B-D7F4-9A4B-B09D-46D98EBD30E0}" type="presParOf" srcId="{EBD771EA-9485-374D-B11C-1BA8D5EEE814}" destId="{B55A9570-27A2-2247-9F18-EBF88139740F}" srcOrd="0" destOrd="0" presId="urn:microsoft.com/office/officeart/2005/8/layout/process2"/>
    <dgm:cxn modelId="{6D697462-0EB4-8F41-996E-AC70936E36BB}" type="presParOf" srcId="{C3630748-3B66-8440-8ED5-CF75ED1D70C4}" destId="{CF06A2BC-5108-074F-BE93-02B3FBD42DD0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A202C1-CE7B-444A-A9EE-0D10BCE4A76F}" type="doc">
      <dgm:prSet loTypeId="urn:microsoft.com/office/officeart/2005/8/layout/equation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8DA3C1-F94A-464D-81A0-7A62A697ACDC}">
      <dgm:prSet phldrT="[Text]"/>
      <dgm:spPr/>
      <dgm:t>
        <a:bodyPr/>
        <a:lstStyle/>
        <a:p>
          <a:r>
            <a:rPr lang="en-US" dirty="0" err="1"/>
            <a:t>快</a:t>
          </a:r>
          <a:endParaRPr lang="en-US" dirty="0"/>
        </a:p>
      </dgm:t>
    </dgm:pt>
    <dgm:pt modelId="{9FFB0C23-4F3C-F04A-BD79-030F3FAFA0F8}" type="parTrans" cxnId="{C28EBEB3-18E4-214B-B63B-76A89BBD548C}">
      <dgm:prSet/>
      <dgm:spPr/>
      <dgm:t>
        <a:bodyPr/>
        <a:lstStyle/>
        <a:p>
          <a:endParaRPr lang="en-US"/>
        </a:p>
      </dgm:t>
    </dgm:pt>
    <dgm:pt modelId="{B8239CA2-A2DA-DA4F-88FF-CF8A5E74A16F}" type="sibTrans" cxnId="{C28EBEB3-18E4-214B-B63B-76A89BBD548C}">
      <dgm:prSet/>
      <dgm:spPr/>
      <dgm:t>
        <a:bodyPr/>
        <a:lstStyle/>
        <a:p>
          <a:endParaRPr lang="en-US"/>
        </a:p>
      </dgm:t>
    </dgm:pt>
    <dgm:pt modelId="{33194156-5371-FD47-9ED1-43AC75A45D5E}">
      <dgm:prSet phldrT="[Text]"/>
      <dgm:spPr/>
      <dgm:t>
        <a:bodyPr/>
        <a:lstStyle/>
        <a:p>
          <a:r>
            <a:rPr lang="en-US" dirty="0" err="1"/>
            <a:t>好</a:t>
          </a:r>
          <a:endParaRPr lang="en-US" dirty="0"/>
        </a:p>
      </dgm:t>
    </dgm:pt>
    <dgm:pt modelId="{4F298AB6-3752-7C45-BEB6-F00C95B8BDE0}" type="parTrans" cxnId="{C102CF38-40E0-8446-A01C-679E5BDD53E7}">
      <dgm:prSet/>
      <dgm:spPr/>
      <dgm:t>
        <a:bodyPr/>
        <a:lstStyle/>
        <a:p>
          <a:endParaRPr lang="en-US"/>
        </a:p>
      </dgm:t>
    </dgm:pt>
    <dgm:pt modelId="{63178F21-7D58-2842-8528-759DFD98C8D6}" type="sibTrans" cxnId="{C102CF38-40E0-8446-A01C-679E5BDD53E7}">
      <dgm:prSet/>
      <dgm:spPr/>
      <dgm:t>
        <a:bodyPr/>
        <a:lstStyle/>
        <a:p>
          <a:endParaRPr lang="en-US"/>
        </a:p>
      </dgm:t>
    </dgm:pt>
    <dgm:pt modelId="{6E021D8B-8960-714E-AADD-E565DC3C2C17}">
      <dgm:prSet/>
      <dgm:spPr/>
      <dgm:t>
        <a:bodyPr/>
        <a:lstStyle/>
        <a:p>
          <a:r>
            <a:rPr lang="en-US" dirty="0" err="1"/>
            <a:t>目标</a:t>
          </a:r>
          <a:endParaRPr lang="en-US" dirty="0"/>
        </a:p>
      </dgm:t>
    </dgm:pt>
    <dgm:pt modelId="{C3AD2E44-9EA3-284B-B589-5AFE42EAF30A}" type="parTrans" cxnId="{7DB2C557-AAAB-0744-9F08-D203A0228D22}">
      <dgm:prSet/>
      <dgm:spPr/>
      <dgm:t>
        <a:bodyPr/>
        <a:lstStyle/>
        <a:p>
          <a:endParaRPr lang="en-US"/>
        </a:p>
      </dgm:t>
    </dgm:pt>
    <dgm:pt modelId="{5F347C02-D732-3A4C-AC2B-1D5F0C7FE888}" type="sibTrans" cxnId="{7DB2C557-AAAB-0744-9F08-D203A0228D22}">
      <dgm:prSet/>
      <dgm:spPr/>
      <dgm:t>
        <a:bodyPr/>
        <a:lstStyle/>
        <a:p>
          <a:endParaRPr lang="en-US"/>
        </a:p>
      </dgm:t>
    </dgm:pt>
    <dgm:pt modelId="{3E874332-5505-F34A-91DD-AF56C3FB0038}" type="pres">
      <dgm:prSet presAssocID="{80A202C1-CE7B-444A-A9EE-0D10BCE4A76F}" presName="Name0" presStyleCnt="0">
        <dgm:presLayoutVars>
          <dgm:dir/>
          <dgm:resizeHandles val="exact"/>
        </dgm:presLayoutVars>
      </dgm:prSet>
      <dgm:spPr/>
    </dgm:pt>
    <dgm:pt modelId="{57CA87A5-D77B-7243-87BC-EB89C91B10E5}" type="pres">
      <dgm:prSet presAssocID="{80A202C1-CE7B-444A-A9EE-0D10BCE4A76F}" presName="vNodes" presStyleCnt="0"/>
      <dgm:spPr/>
    </dgm:pt>
    <dgm:pt modelId="{F62E4AE3-F191-914A-964F-0D99A6D6C958}" type="pres">
      <dgm:prSet presAssocID="{CE8DA3C1-F94A-464D-81A0-7A62A697ACDC}" presName="node" presStyleLbl="node1" presStyleIdx="0" presStyleCnt="3">
        <dgm:presLayoutVars>
          <dgm:bulletEnabled val="1"/>
        </dgm:presLayoutVars>
      </dgm:prSet>
      <dgm:spPr/>
    </dgm:pt>
    <dgm:pt modelId="{A1B5A766-5804-FF47-8FFF-2E686086C751}" type="pres">
      <dgm:prSet presAssocID="{B8239CA2-A2DA-DA4F-88FF-CF8A5E74A16F}" presName="spacerT" presStyleCnt="0"/>
      <dgm:spPr/>
    </dgm:pt>
    <dgm:pt modelId="{C46A8B18-94F0-F148-BA03-088AFD3CDB44}" type="pres">
      <dgm:prSet presAssocID="{B8239CA2-A2DA-DA4F-88FF-CF8A5E74A16F}" presName="sibTrans" presStyleLbl="sibTrans2D1" presStyleIdx="0" presStyleCnt="2"/>
      <dgm:spPr/>
    </dgm:pt>
    <dgm:pt modelId="{99AD6326-115C-5B48-B76F-976B23520450}" type="pres">
      <dgm:prSet presAssocID="{B8239CA2-A2DA-DA4F-88FF-CF8A5E74A16F}" presName="spacerB" presStyleCnt="0"/>
      <dgm:spPr/>
    </dgm:pt>
    <dgm:pt modelId="{A00ED86D-A20D-184E-A0E2-F6D88AC5C3FC}" type="pres">
      <dgm:prSet presAssocID="{33194156-5371-FD47-9ED1-43AC75A45D5E}" presName="node" presStyleLbl="node1" presStyleIdx="1" presStyleCnt="3">
        <dgm:presLayoutVars>
          <dgm:bulletEnabled val="1"/>
        </dgm:presLayoutVars>
      </dgm:prSet>
      <dgm:spPr/>
    </dgm:pt>
    <dgm:pt modelId="{61D80C98-CFE6-EA43-9BD9-9CE39518F35C}" type="pres">
      <dgm:prSet presAssocID="{80A202C1-CE7B-444A-A9EE-0D10BCE4A76F}" presName="sibTransLast" presStyleLbl="sibTrans2D1" presStyleIdx="1" presStyleCnt="2"/>
      <dgm:spPr/>
    </dgm:pt>
    <dgm:pt modelId="{AA579F9A-896A-0B43-9E3C-46DF68EE13EC}" type="pres">
      <dgm:prSet presAssocID="{80A202C1-CE7B-444A-A9EE-0D10BCE4A76F}" presName="connectorText" presStyleLbl="sibTrans2D1" presStyleIdx="1" presStyleCnt="2"/>
      <dgm:spPr/>
    </dgm:pt>
    <dgm:pt modelId="{912DB041-CD7E-5D49-9EED-5E3D4B807CA1}" type="pres">
      <dgm:prSet presAssocID="{80A202C1-CE7B-444A-A9EE-0D10BCE4A76F}" presName="lastNode" presStyleLbl="node1" presStyleIdx="2" presStyleCnt="3" custScaleX="103902" custScaleY="103902">
        <dgm:presLayoutVars>
          <dgm:bulletEnabled val="1"/>
        </dgm:presLayoutVars>
      </dgm:prSet>
      <dgm:spPr/>
    </dgm:pt>
  </dgm:ptLst>
  <dgm:cxnLst>
    <dgm:cxn modelId="{176B7218-E45A-D84C-A153-B2BDA4353154}" type="presOf" srcId="{CE8DA3C1-F94A-464D-81A0-7A62A697ACDC}" destId="{F62E4AE3-F191-914A-964F-0D99A6D6C958}" srcOrd="0" destOrd="0" presId="urn:microsoft.com/office/officeart/2005/8/layout/equation2"/>
    <dgm:cxn modelId="{7322F024-10A3-DE46-84E7-C7047B6B055D}" type="presOf" srcId="{B8239CA2-A2DA-DA4F-88FF-CF8A5E74A16F}" destId="{C46A8B18-94F0-F148-BA03-088AFD3CDB44}" srcOrd="0" destOrd="0" presId="urn:microsoft.com/office/officeart/2005/8/layout/equation2"/>
    <dgm:cxn modelId="{C102CF38-40E0-8446-A01C-679E5BDD53E7}" srcId="{80A202C1-CE7B-444A-A9EE-0D10BCE4A76F}" destId="{33194156-5371-FD47-9ED1-43AC75A45D5E}" srcOrd="1" destOrd="0" parTransId="{4F298AB6-3752-7C45-BEB6-F00C95B8BDE0}" sibTransId="{63178F21-7D58-2842-8528-759DFD98C8D6}"/>
    <dgm:cxn modelId="{7DB2C557-AAAB-0744-9F08-D203A0228D22}" srcId="{80A202C1-CE7B-444A-A9EE-0D10BCE4A76F}" destId="{6E021D8B-8960-714E-AADD-E565DC3C2C17}" srcOrd="2" destOrd="0" parTransId="{C3AD2E44-9EA3-284B-B589-5AFE42EAF30A}" sibTransId="{5F347C02-D732-3A4C-AC2B-1D5F0C7FE888}"/>
    <dgm:cxn modelId="{AC84D777-9B9A-B749-90CF-F27708173A37}" type="presOf" srcId="{63178F21-7D58-2842-8528-759DFD98C8D6}" destId="{AA579F9A-896A-0B43-9E3C-46DF68EE13EC}" srcOrd="1" destOrd="0" presId="urn:microsoft.com/office/officeart/2005/8/layout/equation2"/>
    <dgm:cxn modelId="{6C3A97A1-C9C3-0149-9D16-DD69E2422678}" type="presOf" srcId="{63178F21-7D58-2842-8528-759DFD98C8D6}" destId="{61D80C98-CFE6-EA43-9BD9-9CE39518F35C}" srcOrd="0" destOrd="0" presId="urn:microsoft.com/office/officeart/2005/8/layout/equation2"/>
    <dgm:cxn modelId="{E9E197AC-C5C0-7145-BF6C-63654264E6D4}" type="presOf" srcId="{80A202C1-CE7B-444A-A9EE-0D10BCE4A76F}" destId="{3E874332-5505-F34A-91DD-AF56C3FB0038}" srcOrd="0" destOrd="0" presId="urn:microsoft.com/office/officeart/2005/8/layout/equation2"/>
    <dgm:cxn modelId="{C28EBEB3-18E4-214B-B63B-76A89BBD548C}" srcId="{80A202C1-CE7B-444A-A9EE-0D10BCE4A76F}" destId="{CE8DA3C1-F94A-464D-81A0-7A62A697ACDC}" srcOrd="0" destOrd="0" parTransId="{9FFB0C23-4F3C-F04A-BD79-030F3FAFA0F8}" sibTransId="{B8239CA2-A2DA-DA4F-88FF-CF8A5E74A16F}"/>
    <dgm:cxn modelId="{5977FFF3-5289-F444-97A2-D8E1CCE82DF2}" type="presOf" srcId="{33194156-5371-FD47-9ED1-43AC75A45D5E}" destId="{A00ED86D-A20D-184E-A0E2-F6D88AC5C3FC}" srcOrd="0" destOrd="0" presId="urn:microsoft.com/office/officeart/2005/8/layout/equation2"/>
    <dgm:cxn modelId="{FE4506FF-2201-AA49-BEC2-3E43E011B6CF}" type="presOf" srcId="{6E021D8B-8960-714E-AADD-E565DC3C2C17}" destId="{912DB041-CD7E-5D49-9EED-5E3D4B807CA1}" srcOrd="0" destOrd="0" presId="urn:microsoft.com/office/officeart/2005/8/layout/equation2"/>
    <dgm:cxn modelId="{B6C9E165-93EA-174C-865C-67929CA10933}" type="presParOf" srcId="{3E874332-5505-F34A-91DD-AF56C3FB0038}" destId="{57CA87A5-D77B-7243-87BC-EB89C91B10E5}" srcOrd="0" destOrd="0" presId="urn:microsoft.com/office/officeart/2005/8/layout/equation2"/>
    <dgm:cxn modelId="{031EBB73-3355-194F-9DF1-D4E9BEB32567}" type="presParOf" srcId="{57CA87A5-D77B-7243-87BC-EB89C91B10E5}" destId="{F62E4AE3-F191-914A-964F-0D99A6D6C958}" srcOrd="0" destOrd="0" presId="urn:microsoft.com/office/officeart/2005/8/layout/equation2"/>
    <dgm:cxn modelId="{1BAC9AA9-ED25-5F4E-A2CD-EF5093C27001}" type="presParOf" srcId="{57CA87A5-D77B-7243-87BC-EB89C91B10E5}" destId="{A1B5A766-5804-FF47-8FFF-2E686086C751}" srcOrd="1" destOrd="0" presId="urn:microsoft.com/office/officeart/2005/8/layout/equation2"/>
    <dgm:cxn modelId="{3A07FBD1-EE7F-5A44-8434-F597173F1706}" type="presParOf" srcId="{57CA87A5-D77B-7243-87BC-EB89C91B10E5}" destId="{C46A8B18-94F0-F148-BA03-088AFD3CDB44}" srcOrd="2" destOrd="0" presId="urn:microsoft.com/office/officeart/2005/8/layout/equation2"/>
    <dgm:cxn modelId="{B11969AA-3C4F-6D43-92B8-ED36B6CAC000}" type="presParOf" srcId="{57CA87A5-D77B-7243-87BC-EB89C91B10E5}" destId="{99AD6326-115C-5B48-B76F-976B23520450}" srcOrd="3" destOrd="0" presId="urn:microsoft.com/office/officeart/2005/8/layout/equation2"/>
    <dgm:cxn modelId="{2D4FFCBF-7161-544B-8CF2-8A6C73674848}" type="presParOf" srcId="{57CA87A5-D77B-7243-87BC-EB89C91B10E5}" destId="{A00ED86D-A20D-184E-A0E2-F6D88AC5C3FC}" srcOrd="4" destOrd="0" presId="urn:microsoft.com/office/officeart/2005/8/layout/equation2"/>
    <dgm:cxn modelId="{E9439CDF-113D-2A49-8295-4D7183E9904B}" type="presParOf" srcId="{3E874332-5505-F34A-91DD-AF56C3FB0038}" destId="{61D80C98-CFE6-EA43-9BD9-9CE39518F35C}" srcOrd="1" destOrd="0" presId="urn:microsoft.com/office/officeart/2005/8/layout/equation2"/>
    <dgm:cxn modelId="{4D214882-3760-074A-837A-5A025CFC7230}" type="presParOf" srcId="{61D80C98-CFE6-EA43-9BD9-9CE39518F35C}" destId="{AA579F9A-896A-0B43-9E3C-46DF68EE13EC}" srcOrd="0" destOrd="0" presId="urn:microsoft.com/office/officeart/2005/8/layout/equation2"/>
    <dgm:cxn modelId="{55CA584F-CF82-5249-AB94-7DC0653F7685}" type="presParOf" srcId="{3E874332-5505-F34A-91DD-AF56C3FB0038}" destId="{912DB041-CD7E-5D49-9EED-5E3D4B807CA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E4AE3-F191-914A-964F-0D99A6D6C958}">
      <dsp:nvSpPr>
        <dsp:cNvPr id="0" name=""/>
        <dsp:cNvSpPr/>
      </dsp:nvSpPr>
      <dsp:spPr>
        <a:xfrm>
          <a:off x="1724456" y="1551"/>
          <a:ext cx="941692" cy="9416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带宽</a:t>
          </a:r>
          <a:endParaRPr lang="en-US" sz="2300" kern="1200" dirty="0"/>
        </a:p>
      </dsp:txBody>
      <dsp:txXfrm>
        <a:off x="1862364" y="139459"/>
        <a:ext cx="665876" cy="665876"/>
      </dsp:txXfrm>
    </dsp:sp>
    <dsp:sp modelId="{C46A8B18-94F0-F148-BA03-088AFD3CDB44}">
      <dsp:nvSpPr>
        <dsp:cNvPr id="0" name=""/>
        <dsp:cNvSpPr/>
      </dsp:nvSpPr>
      <dsp:spPr>
        <a:xfrm>
          <a:off x="1922211" y="1019709"/>
          <a:ext cx="546181" cy="546181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94607" y="1228569"/>
        <a:ext cx="401389" cy="128461"/>
      </dsp:txXfrm>
    </dsp:sp>
    <dsp:sp modelId="{A00ED86D-A20D-184E-A0E2-F6D88AC5C3FC}">
      <dsp:nvSpPr>
        <dsp:cNvPr id="0" name=""/>
        <dsp:cNvSpPr/>
      </dsp:nvSpPr>
      <dsp:spPr>
        <a:xfrm>
          <a:off x="1724456" y="1642356"/>
          <a:ext cx="941692" cy="9416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存储</a:t>
          </a:r>
          <a:endParaRPr lang="en-US" sz="2300" kern="1200" dirty="0"/>
        </a:p>
      </dsp:txBody>
      <dsp:txXfrm>
        <a:off x="1862364" y="1780264"/>
        <a:ext cx="665876" cy="665876"/>
      </dsp:txXfrm>
    </dsp:sp>
    <dsp:sp modelId="{6AEB1B80-E9B0-1647-9A55-9ABC90720C9A}">
      <dsp:nvSpPr>
        <dsp:cNvPr id="0" name=""/>
        <dsp:cNvSpPr/>
      </dsp:nvSpPr>
      <dsp:spPr>
        <a:xfrm>
          <a:off x="1922211" y="2660514"/>
          <a:ext cx="546181" cy="546181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94607" y="2869374"/>
        <a:ext cx="401389" cy="128461"/>
      </dsp:txXfrm>
    </dsp:sp>
    <dsp:sp modelId="{FDB23ED8-5ECE-8E47-9571-CBD63E5841FA}">
      <dsp:nvSpPr>
        <dsp:cNvPr id="0" name=""/>
        <dsp:cNvSpPr/>
      </dsp:nvSpPr>
      <dsp:spPr>
        <a:xfrm>
          <a:off x="1724456" y="3283161"/>
          <a:ext cx="941692" cy="9416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算力</a:t>
          </a:r>
          <a:endParaRPr lang="en-US" sz="2300" kern="1200" dirty="0"/>
        </a:p>
      </dsp:txBody>
      <dsp:txXfrm>
        <a:off x="1862364" y="3421069"/>
        <a:ext cx="665876" cy="665876"/>
      </dsp:txXfrm>
    </dsp:sp>
    <dsp:sp modelId="{61D80C98-CFE6-EA43-9BD9-9CE39518F35C}">
      <dsp:nvSpPr>
        <dsp:cNvPr id="0" name=""/>
        <dsp:cNvSpPr/>
      </dsp:nvSpPr>
      <dsp:spPr>
        <a:xfrm>
          <a:off x="2807402" y="1938048"/>
          <a:ext cx="299458" cy="3503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807402" y="2008110"/>
        <a:ext cx="209621" cy="210185"/>
      </dsp:txXfrm>
    </dsp:sp>
    <dsp:sp modelId="{912DB041-CD7E-5D49-9EED-5E3D4B807CA1}">
      <dsp:nvSpPr>
        <dsp:cNvPr id="0" name=""/>
        <dsp:cNvSpPr/>
      </dsp:nvSpPr>
      <dsp:spPr>
        <a:xfrm>
          <a:off x="3231164" y="1134765"/>
          <a:ext cx="1956874" cy="19568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点播</a:t>
          </a:r>
          <a:endParaRPr lang="en-US" sz="2700" kern="1200" dirty="0"/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成本</a:t>
          </a:r>
          <a:endParaRPr lang="en-US" sz="2700" kern="1200" dirty="0"/>
        </a:p>
      </dsp:txBody>
      <dsp:txXfrm>
        <a:off x="3517742" y="1421343"/>
        <a:ext cx="1383718" cy="1383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E15F0-63A2-B842-B259-B2A0F80573A1}">
      <dsp:nvSpPr>
        <dsp:cNvPr id="0" name=""/>
        <dsp:cNvSpPr/>
      </dsp:nvSpPr>
      <dsp:spPr>
        <a:xfrm>
          <a:off x="1141227" y="2454"/>
          <a:ext cx="1643266" cy="912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视频上传</a:t>
          </a:r>
          <a:endParaRPr lang="en-US" sz="2700" kern="1200" dirty="0"/>
        </a:p>
      </dsp:txBody>
      <dsp:txXfrm>
        <a:off x="1167966" y="29193"/>
        <a:ext cx="1589788" cy="859447"/>
      </dsp:txXfrm>
    </dsp:sp>
    <dsp:sp modelId="{E589B418-EBC1-7641-B5FF-1BD4546AA981}">
      <dsp:nvSpPr>
        <dsp:cNvPr id="0" name=""/>
        <dsp:cNvSpPr/>
      </dsp:nvSpPr>
      <dsp:spPr>
        <a:xfrm rot="5400000">
          <a:off x="1791686" y="938202"/>
          <a:ext cx="342347" cy="410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839615" y="972436"/>
        <a:ext cx="246490" cy="239643"/>
      </dsp:txXfrm>
    </dsp:sp>
    <dsp:sp modelId="{883895DA-3F89-0C47-81B7-E587FB0F46C9}">
      <dsp:nvSpPr>
        <dsp:cNvPr id="0" name=""/>
        <dsp:cNvSpPr/>
      </dsp:nvSpPr>
      <dsp:spPr>
        <a:xfrm>
          <a:off x="1141227" y="1371842"/>
          <a:ext cx="1643266" cy="912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首轮转码</a:t>
          </a:r>
          <a:endParaRPr lang="en-US" sz="2700" kern="1200" dirty="0"/>
        </a:p>
      </dsp:txBody>
      <dsp:txXfrm>
        <a:off x="1167966" y="1398581"/>
        <a:ext cx="1589788" cy="859447"/>
      </dsp:txXfrm>
    </dsp:sp>
    <dsp:sp modelId="{11A237B3-41F9-864C-B370-532DC837A2E8}">
      <dsp:nvSpPr>
        <dsp:cNvPr id="0" name=""/>
        <dsp:cNvSpPr/>
      </dsp:nvSpPr>
      <dsp:spPr>
        <a:xfrm rot="5400000">
          <a:off x="1791686" y="2307591"/>
          <a:ext cx="342347" cy="410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839615" y="2341825"/>
        <a:ext cx="246490" cy="239643"/>
      </dsp:txXfrm>
    </dsp:sp>
    <dsp:sp modelId="{66BF64AB-8A66-6B4F-B85D-196366F79353}">
      <dsp:nvSpPr>
        <dsp:cNvPr id="0" name=""/>
        <dsp:cNvSpPr/>
      </dsp:nvSpPr>
      <dsp:spPr>
        <a:xfrm>
          <a:off x="1141227" y="2741230"/>
          <a:ext cx="1643266" cy="912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视频开放</a:t>
          </a:r>
          <a:endParaRPr lang="en-US" sz="2700" kern="1200" dirty="0"/>
        </a:p>
      </dsp:txBody>
      <dsp:txXfrm>
        <a:off x="1167966" y="2767969"/>
        <a:ext cx="1589788" cy="859447"/>
      </dsp:txXfrm>
    </dsp:sp>
    <dsp:sp modelId="{EBD771EA-9485-374D-B11C-1BA8D5EEE814}">
      <dsp:nvSpPr>
        <dsp:cNvPr id="0" name=""/>
        <dsp:cNvSpPr/>
      </dsp:nvSpPr>
      <dsp:spPr>
        <a:xfrm rot="5400000">
          <a:off x="1791686" y="3676979"/>
          <a:ext cx="342347" cy="410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839615" y="3711213"/>
        <a:ext cx="246490" cy="239643"/>
      </dsp:txXfrm>
    </dsp:sp>
    <dsp:sp modelId="{CF06A2BC-5108-074F-BE93-02B3FBD42DD0}">
      <dsp:nvSpPr>
        <dsp:cNvPr id="0" name=""/>
        <dsp:cNvSpPr/>
      </dsp:nvSpPr>
      <dsp:spPr>
        <a:xfrm>
          <a:off x="1141227" y="4110619"/>
          <a:ext cx="1643266" cy="912925"/>
        </a:xfrm>
        <a:prstGeom prst="roundRect">
          <a:avLst>
            <a:gd name="adj" fmla="val 10000"/>
          </a:avLst>
        </a:prstGeom>
        <a:solidFill>
          <a:srgbClr val="E84473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优化转码</a:t>
          </a:r>
          <a:endParaRPr lang="en-US" sz="2700" kern="1200" dirty="0"/>
        </a:p>
      </dsp:txBody>
      <dsp:txXfrm>
        <a:off x="1167966" y="4137358"/>
        <a:ext cx="1589788" cy="859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E4AE3-F191-914A-964F-0D99A6D6C958}">
      <dsp:nvSpPr>
        <dsp:cNvPr id="0" name=""/>
        <dsp:cNvSpPr/>
      </dsp:nvSpPr>
      <dsp:spPr>
        <a:xfrm>
          <a:off x="3487" y="44409"/>
          <a:ext cx="1288498" cy="1288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快</a:t>
          </a:r>
          <a:endParaRPr lang="en-US" sz="4000" kern="1200" dirty="0"/>
        </a:p>
      </dsp:txBody>
      <dsp:txXfrm>
        <a:off x="192183" y="233105"/>
        <a:ext cx="911106" cy="911106"/>
      </dsp:txXfrm>
    </dsp:sp>
    <dsp:sp modelId="{C46A8B18-94F0-F148-BA03-088AFD3CDB44}">
      <dsp:nvSpPr>
        <dsp:cNvPr id="0" name=""/>
        <dsp:cNvSpPr/>
      </dsp:nvSpPr>
      <dsp:spPr>
        <a:xfrm>
          <a:off x="274072" y="1437534"/>
          <a:ext cx="747329" cy="74732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73130" y="1723313"/>
        <a:ext cx="549213" cy="175771"/>
      </dsp:txXfrm>
    </dsp:sp>
    <dsp:sp modelId="{A00ED86D-A20D-184E-A0E2-F6D88AC5C3FC}">
      <dsp:nvSpPr>
        <dsp:cNvPr id="0" name=""/>
        <dsp:cNvSpPr/>
      </dsp:nvSpPr>
      <dsp:spPr>
        <a:xfrm>
          <a:off x="3487" y="2289489"/>
          <a:ext cx="1288498" cy="1288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好</a:t>
          </a:r>
          <a:endParaRPr lang="en-US" sz="4000" kern="1200" dirty="0"/>
        </a:p>
      </dsp:txBody>
      <dsp:txXfrm>
        <a:off x="192183" y="2478185"/>
        <a:ext cx="911106" cy="911106"/>
      </dsp:txXfrm>
    </dsp:sp>
    <dsp:sp modelId="{61D80C98-CFE6-EA43-9BD9-9CE39518F35C}">
      <dsp:nvSpPr>
        <dsp:cNvPr id="0" name=""/>
        <dsp:cNvSpPr/>
      </dsp:nvSpPr>
      <dsp:spPr>
        <a:xfrm>
          <a:off x="1485261" y="1571538"/>
          <a:ext cx="409742" cy="4793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85261" y="1667402"/>
        <a:ext cx="286819" cy="287593"/>
      </dsp:txXfrm>
    </dsp:sp>
    <dsp:sp modelId="{912DB041-CD7E-5D49-9EED-5E3D4B807CA1}">
      <dsp:nvSpPr>
        <dsp:cNvPr id="0" name=""/>
        <dsp:cNvSpPr/>
      </dsp:nvSpPr>
      <dsp:spPr>
        <a:xfrm>
          <a:off x="2065085" y="472422"/>
          <a:ext cx="2677552" cy="26775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目标</a:t>
          </a:r>
          <a:endParaRPr lang="en-US" sz="6500" kern="1200" dirty="0"/>
        </a:p>
      </dsp:txBody>
      <dsp:txXfrm>
        <a:off x="2457203" y="864540"/>
        <a:ext cx="1893316" cy="1893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A320D-6236-5845-9D77-85B5B50B4034}" type="datetimeFigureOut">
              <a:rPr kumimoji="1" lang="zh-CN" altLang="en-US" smtClean="0"/>
              <a:t>2023/11/2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DD8CE-0CC9-FA4A-A01C-054EABD798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358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各位评委上午好</a:t>
            </a:r>
            <a:r>
              <a:rPr lang="zh-CN" altLang="en-US" dirty="0"/>
              <a:t>，我是来自多媒体业务部点播组的黑桐，下面是我的述职报告。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4488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220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问题在于如何找到</a:t>
            </a:r>
            <a:r>
              <a:rPr lang="zh-CN" altLang="en-US" dirty="0"/>
              <a:t> </a:t>
            </a:r>
            <a:r>
              <a:rPr lang="en-US" altLang="zh-CN" dirty="0"/>
              <a:t>PSNR</a:t>
            </a:r>
            <a:r>
              <a:rPr lang="zh-CN" altLang="en-US" dirty="0"/>
              <a:t> 相近的转码参数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6796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112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245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每组</a:t>
            </a:r>
            <a:r>
              <a:rPr lang="zh-CN" altLang="en-US" dirty="0"/>
              <a:t> </a:t>
            </a:r>
            <a:r>
              <a:rPr lang="en-US" altLang="zh-CN" dirty="0"/>
              <a:t>2k</a:t>
            </a:r>
            <a:r>
              <a:rPr lang="zh-CN" altLang="en-US" dirty="0"/>
              <a:t> 以上视频任务调度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5217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每组</a:t>
            </a:r>
            <a:r>
              <a:rPr lang="zh-CN" altLang="en-US" dirty="0"/>
              <a:t> </a:t>
            </a:r>
            <a:r>
              <a:rPr lang="en-US" altLang="zh-CN" dirty="0"/>
              <a:t>2k</a:t>
            </a:r>
            <a:r>
              <a:rPr lang="zh-CN" altLang="en-US" dirty="0"/>
              <a:t> 以上视频任务调度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9400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3503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19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497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349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主要分为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个部分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首先是介绍个人情况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然后会从降本增效和业务赋能方面，阐述我的主要成果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最后是对晋升后的理解与规划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0667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2231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238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8795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6915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0811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691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90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2022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138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1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我之前在知乎视频组，</a:t>
            </a:r>
            <a:r>
              <a:rPr kumimoji="1" lang="en-US" altLang="zh-CN" dirty="0"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2020</a:t>
            </a:r>
            <a:r>
              <a:rPr kumimoji="1" lang="zh-CN" altLang="en-US" dirty="0"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年加入哔哩哔哩点播组一直到现在</a:t>
            </a:r>
            <a:endParaRPr kumimoji="1" lang="en-US" altLang="zh-CN" dirty="0"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kumimoji="1" lang="en-US" altLang="zh-CN" dirty="0"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r>
              <a:rPr kumimoji="1" lang="zh-CN" altLang="en-US" dirty="0"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主要负责点播业务服务和转码系统架构</a:t>
            </a:r>
            <a:endParaRPr kumimoji="1" lang="en-US" altLang="zh-CN" dirty="0"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kumimoji="1" lang="en-US" altLang="zh-CN" dirty="0"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r>
              <a:rPr kumimoji="1" lang="zh-CN" altLang="en-US" dirty="0"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对外承接业务需求并高质量交付</a:t>
            </a:r>
            <a:endParaRPr kumimoji="1" lang="en-US" altLang="zh-CN" dirty="0"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kumimoji="1" lang="en-US" altLang="zh-CN" dirty="0"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r>
              <a:rPr kumimoji="1" lang="zh-CN" altLang="en-US" dirty="0"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作为主要技术 </a:t>
            </a:r>
            <a:r>
              <a:rPr kumimoji="1" lang="en-US" altLang="zh-CN" dirty="0"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owner</a:t>
            </a:r>
            <a:r>
              <a:rPr kumimoji="1" lang="zh-CN" altLang="en-US" dirty="0"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推动各类点播技术专项的快速落地</a:t>
            </a:r>
            <a:endParaRPr kumimoji="1" lang="en-US" altLang="zh-CN" dirty="0"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873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592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227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对媒资管理提出更高要求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734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在降本增效方面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7388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在爆炸式的降本项目增长下</a:t>
            </a:r>
            <a:r>
              <a:rPr lang="zh-CN" altLang="en-US" dirty="0"/>
              <a:t>，效率提升尤为重要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759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对媒资管理提出更高要求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3749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清晰度编号的意义</a:t>
            </a:r>
          </a:p>
          <a:p>
            <a:endParaRPr lang="en-CN" dirty="0"/>
          </a:p>
          <a:p>
            <a:r>
              <a:rPr lang="en-CN" dirty="0"/>
              <a:t>规律</a:t>
            </a:r>
            <a:r>
              <a:rPr lang="zh-CN" altLang="en-US" dirty="0"/>
              <a:t> </a:t>
            </a:r>
            <a:r>
              <a:rPr lang="en-US" altLang="zh-CN" dirty="0"/>
              <a:t>=&gt; </a:t>
            </a:r>
            <a:r>
              <a:rPr lang="zh-CN" altLang="en-US" dirty="0"/>
              <a:t>无序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773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对媒资管理提出更高要求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579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730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80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FE27CA-38F6-4F96-A1C6-D3EF4A7827ED}"/>
              </a:ext>
            </a:extLst>
          </p:cNvPr>
          <p:cNvSpPr txBox="1"/>
          <p:nvPr userDrawn="1"/>
        </p:nvSpPr>
        <p:spPr>
          <a:xfrm>
            <a:off x="1824795" y="1140644"/>
            <a:ext cx="1515158" cy="1169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FF6695"/>
                </a:solidFill>
              </a:rPr>
              <a:t>目  录</a:t>
            </a:r>
            <a:endParaRPr lang="en-US" altLang="zh-CN" sz="4000" b="1" dirty="0">
              <a:solidFill>
                <a:srgbClr val="FF6695"/>
              </a:solidFill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6695"/>
                </a:solidFill>
              </a:rPr>
              <a:t>CONTENT</a:t>
            </a:r>
            <a:endParaRPr lang="zh-CN" altLang="en-US" sz="2000" b="1" dirty="0">
              <a:solidFill>
                <a:srgbClr val="FF669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6B4D7D-3539-42F2-BBD3-B1440ECAA8BF}"/>
              </a:ext>
            </a:extLst>
          </p:cNvPr>
          <p:cNvGrpSpPr/>
          <p:nvPr userDrawn="1"/>
        </p:nvGrpSpPr>
        <p:grpSpPr>
          <a:xfrm>
            <a:off x="351654" y="6381750"/>
            <a:ext cx="11510573" cy="0"/>
            <a:chOff x="351654" y="6381750"/>
            <a:chExt cx="11510573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BE59859-3002-4151-9F2A-984512991940}"/>
                </a:ext>
              </a:extLst>
            </p:cNvPr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381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4EE2787-0876-428B-93BC-061C3BB9CA1B}"/>
                </a:ext>
              </a:extLst>
            </p:cNvPr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381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13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1328" y="276458"/>
            <a:ext cx="9541807" cy="72000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>
              <a:defRPr sz="2800" b="1" spc="300">
                <a:solidFill>
                  <a:srgbClr val="0CB6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标题 1"/>
          <p:cNvSpPr txBox="1">
            <a:spLocks/>
          </p:cNvSpPr>
          <p:nvPr userDrawn="1"/>
        </p:nvSpPr>
        <p:spPr>
          <a:xfrm>
            <a:off x="9858983" y="6419617"/>
            <a:ext cx="1959882" cy="196633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r"/>
            <a:fld id="{D68FA460-4DAE-4E95-BEEA-311ED6DD2344}" type="slidenum">
              <a:rPr lang="zh-CN" altLang="en-US" sz="1000" smtClean="0">
                <a:solidFill>
                  <a:schemeClr val="bg1">
                    <a:lumMod val="65000"/>
                    <a:lumOff val="3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</a:rPr>
              <a:pPr algn="r"/>
              <a:t>‹#›</a:t>
            </a:fld>
            <a:endParaRPr lang="zh-CN" altLang="en-US" sz="1000" dirty="0">
              <a:solidFill>
                <a:schemeClr val="bg1">
                  <a:lumMod val="65000"/>
                  <a:lumOff val="35000"/>
                </a:schemeClr>
              </a:solidFill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7A84FB-0F14-4041-9CD2-A4439A3B9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701299" y="351007"/>
            <a:ext cx="1117566" cy="57090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88A0F2B-539A-4865-A68A-94D7C2B3D590}"/>
              </a:ext>
            </a:extLst>
          </p:cNvPr>
          <p:cNvGrpSpPr/>
          <p:nvPr userDrawn="1"/>
        </p:nvGrpSpPr>
        <p:grpSpPr>
          <a:xfrm>
            <a:off x="371475" y="625843"/>
            <a:ext cx="360000" cy="0"/>
            <a:chOff x="351654" y="6381750"/>
            <a:chExt cx="11510573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1466153-9ED8-44C5-9B85-12E4DA83B0EA}"/>
                </a:ext>
              </a:extLst>
            </p:cNvPr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762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F779D49-5708-4DD0-B894-5CC75771FB7A}"/>
                </a:ext>
              </a:extLst>
            </p:cNvPr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762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466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29FDCAC-4B18-4059-8AF6-0E61879BB84D}"/>
              </a:ext>
            </a:extLst>
          </p:cNvPr>
          <p:cNvGrpSpPr/>
          <p:nvPr userDrawn="1"/>
        </p:nvGrpSpPr>
        <p:grpSpPr>
          <a:xfrm>
            <a:off x="351654" y="3429000"/>
            <a:ext cx="11510573" cy="0"/>
            <a:chOff x="351654" y="6381750"/>
            <a:chExt cx="11510573" cy="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A8B5B35-8F5F-45D2-A895-3FE16B6F9F42}"/>
                </a:ext>
              </a:extLst>
            </p:cNvPr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381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9FAACC1-7488-4158-9950-EEAA3171619E}"/>
                </a:ext>
              </a:extLst>
            </p:cNvPr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381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A615C610-F34C-4923-83B3-5B5BB55B00F6}"/>
              </a:ext>
            </a:extLst>
          </p:cNvPr>
          <p:cNvSpPr txBox="1">
            <a:spLocks/>
          </p:cNvSpPr>
          <p:nvPr userDrawn="1"/>
        </p:nvSpPr>
        <p:spPr>
          <a:xfrm>
            <a:off x="1335535" y="2709000"/>
            <a:ext cx="9541807" cy="72000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 defTabSz="1219170" rtl="0" eaLnBrk="1" latinLnBrk="0" hangingPunct="1">
              <a:spcBef>
                <a:spcPct val="0"/>
              </a:spcBef>
              <a:buNone/>
              <a:defRPr sz="2800" b="1" kern="1200" spc="300">
                <a:solidFill>
                  <a:srgbClr val="0CB6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ctr"/>
            <a:endParaRPr lang="zh-CN" altLang="en-US" sz="4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DE7517C-0742-4FEE-88A8-FA04E179E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5025066" y="5281227"/>
            <a:ext cx="2154321" cy="11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0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C446-EB12-4C37-9A99-6E6D9EA11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45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824795" y="1140644"/>
            <a:ext cx="1515158" cy="1169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FF6695"/>
                </a:solidFill>
              </a:rPr>
              <a:t>目  录</a:t>
            </a:r>
            <a:endParaRPr lang="en-US" altLang="zh-CN" sz="4000" b="1" dirty="0">
              <a:solidFill>
                <a:srgbClr val="FF6695"/>
              </a:solidFill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6695"/>
                </a:solidFill>
              </a:rPr>
              <a:t>CONTENT</a:t>
            </a:r>
            <a:endParaRPr lang="zh-CN" altLang="en-US" sz="2000" b="1" dirty="0">
              <a:solidFill>
                <a:srgbClr val="FF6695"/>
              </a:solidFill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51654" y="6381750"/>
            <a:ext cx="11510573" cy="0"/>
            <a:chOff x="351654" y="6381750"/>
            <a:chExt cx="11510573" cy="0"/>
          </a:xfrm>
        </p:grpSpPr>
        <p:cxnSp>
          <p:nvCxnSpPr>
            <p:cNvPr id="6" name="直接连接符 5"/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381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381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6503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1328" y="276458"/>
            <a:ext cx="9541807" cy="72000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>
              <a:defRPr sz="2800" b="1" spc="300">
                <a:solidFill>
                  <a:srgbClr val="0CB6F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标题 1"/>
          <p:cNvSpPr txBox="1"/>
          <p:nvPr userDrawn="1"/>
        </p:nvSpPr>
        <p:spPr>
          <a:xfrm>
            <a:off x="9858983" y="6419617"/>
            <a:ext cx="1959882" cy="196633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 defTabSz="121920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fld id="{D68FA460-4DAE-4E95-BEEA-311ED6DD2344}" type="slidenum">
              <a:rPr lang="zh-CN" altLang="en-US" sz="1000" smtClean="0">
                <a:solidFill>
                  <a:schemeClr val="bg1">
                    <a:lumMod val="65000"/>
                    <a:lumOff val="3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</a:rPr>
              <a:t>‹#›</a:t>
            </a:fld>
            <a:endParaRPr lang="zh-CN" altLang="en-US" sz="1000" dirty="0">
              <a:solidFill>
                <a:schemeClr val="bg1">
                  <a:lumMod val="65000"/>
                  <a:lumOff val="35000"/>
                </a:schemeClr>
              </a:solidFill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701299" y="351007"/>
            <a:ext cx="1117566" cy="570903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371475" y="625843"/>
            <a:ext cx="360000" cy="0"/>
            <a:chOff x="351654" y="6381750"/>
            <a:chExt cx="11510573" cy="0"/>
          </a:xfrm>
        </p:grpSpPr>
        <p:cxnSp>
          <p:nvCxnSpPr>
            <p:cNvPr id="11" name="直接连接符 10"/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762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762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78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351654" y="3429000"/>
            <a:ext cx="11510573" cy="0"/>
            <a:chOff x="351654" y="6381750"/>
            <a:chExt cx="11510573" cy="0"/>
          </a:xfrm>
        </p:grpSpPr>
        <p:cxnSp>
          <p:nvCxnSpPr>
            <p:cNvPr id="9" name="直接连接符 8"/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381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381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标题 1"/>
          <p:cNvSpPr txBox="1"/>
          <p:nvPr userDrawn="1"/>
        </p:nvSpPr>
        <p:spPr>
          <a:xfrm>
            <a:off x="1335535" y="2709000"/>
            <a:ext cx="9541807" cy="72000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 defTabSz="1219200" rtl="0" eaLnBrk="1" latinLnBrk="0" hangingPunct="1">
              <a:spcBef>
                <a:spcPct val="0"/>
              </a:spcBef>
              <a:buNone/>
              <a:defRPr sz="2800" b="1" kern="1200" spc="300">
                <a:solidFill>
                  <a:srgbClr val="0CB6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endParaRPr lang="zh-CN" altLang="en-US" sz="4000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5025066" y="5281227"/>
            <a:ext cx="2154321" cy="11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0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361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87" r:id="rId2"/>
    <p:sldLayoutId id="2147483670" r:id="rId3"/>
    <p:sldLayoutId id="2147483690" r:id="rId4"/>
    <p:sldLayoutId id="2147483691" r:id="rId5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34" userDrawn="1">
          <p15:clr>
            <a:srgbClr val="F26B43"/>
          </p15:clr>
        </p15:guide>
        <p15:guide id="4" orient="horz" pos="663" userDrawn="1">
          <p15:clr>
            <a:srgbClr val="F26B43"/>
          </p15:clr>
        </p15:guide>
        <p15:guide id="5" pos="7446" userDrawn="1">
          <p15:clr>
            <a:srgbClr val="F26B43"/>
          </p15:clr>
        </p15:guide>
        <p15:guide id="6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008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7BE5C57A-E46A-4CDF-9BC8-A45E76635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5CE6A59D-6787-4B38-877C-F67B0B503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2009D0C9-7D5E-48C4-BC63-2CA6E330F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D35A71D1-1A6D-4399-BAF8-B5B3852F7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CBB40010-AB1B-4FA6-A6B0-1003E30A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08204199-98A4-4FC0-A625-77E81508D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620171E5-28AE-4413-8C20-49E5A2152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A5BE52D9-28BD-4FC8-A7D2-02BDA6419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237BC2B0-BABE-434F-99C2-E1EC11E7F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8A55F44D-3A6D-424A-9C43-C321CF977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A421A5B5-4637-4FD3-918F-94865D36C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47774900-57DD-4C4B-887C-6BA150A8D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8873252-C58F-486C-9EFF-1098F7E1BA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28952" b="40483"/>
          <a:stretch/>
        </p:blipFill>
        <p:spPr>
          <a:xfrm>
            <a:off x="738754" y="1038033"/>
            <a:ext cx="1688434" cy="8374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B6DD335-A52D-4102-B956-4DDFD3EED1A5}"/>
              </a:ext>
            </a:extLst>
          </p:cNvPr>
          <p:cNvSpPr/>
          <p:nvPr/>
        </p:nvSpPr>
        <p:spPr>
          <a:xfrm>
            <a:off x="738754" y="2465009"/>
            <a:ext cx="534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晋升答辩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8">
            <a:extLst>
              <a:ext uri="{FF2B5EF4-FFF2-40B4-BE49-F238E27FC236}">
                <a16:creationId xmlns:a16="http://schemas.microsoft.com/office/drawing/2014/main" id="{D492FC0A-DE1C-469E-B439-3338C6EF4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754" y="4126672"/>
            <a:ext cx="5357246" cy="100813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姓名：黑桐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所属部门：用户技术中心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多媒体业务部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点播组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565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点播清晰度体系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EC6E2-A987-BEFD-C0E9-6170BF0A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54" y="996458"/>
            <a:ext cx="9692892" cy="53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9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新版点播清晰度管理</a:t>
            </a: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9B48DAED-988C-3DB8-AB59-E0E04AAEE3DD}"/>
              </a:ext>
            </a:extLst>
          </p:cNvPr>
          <p:cNvSpPr/>
          <p:nvPr/>
        </p:nvSpPr>
        <p:spPr>
          <a:xfrm>
            <a:off x="549266" y="1071412"/>
            <a:ext cx="5546734" cy="5442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规范化点播清晰度设计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完全兼容现有</a:t>
            </a:r>
            <a:r>
              <a:rPr lang="zh-CN" altLang="en-US" sz="1600" dirty="0">
                <a:solidFill>
                  <a:srgbClr val="E84473"/>
                </a:solidFill>
              </a:rPr>
              <a:t>清晰度编号</a:t>
            </a:r>
            <a:endParaRPr lang="en-US" altLang="zh-CN" sz="1600" dirty="0">
              <a:solidFill>
                <a:srgbClr val="E84473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用</a:t>
            </a:r>
            <a:r>
              <a:rPr lang="zh-CN" altLang="en-US" sz="1600" dirty="0">
                <a:solidFill>
                  <a:srgbClr val="E84473"/>
                </a:solidFill>
              </a:rPr>
              <a:t>语义化</a:t>
            </a:r>
            <a:r>
              <a:rPr lang="zh-CN" altLang="en-US" sz="1600" dirty="0">
                <a:solidFill>
                  <a:schemeClr val="bg1"/>
                </a:solidFill>
              </a:rPr>
              <a:t>清晰度元信息描述替换强规律性编号，解除编号区间耗尽的风险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支持单一清晰度组节点的</a:t>
            </a:r>
            <a:r>
              <a:rPr lang="zh-CN" altLang="en-US" sz="1600" dirty="0">
                <a:solidFill>
                  <a:srgbClr val="E84473"/>
                </a:solidFill>
              </a:rPr>
              <a:t>重转码</a:t>
            </a:r>
            <a:r>
              <a:rPr lang="zh-CN" altLang="en-US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rgbClr val="E84473"/>
                </a:solidFill>
              </a:rPr>
              <a:t>精细化</a:t>
            </a:r>
            <a:r>
              <a:rPr lang="zh-CN" altLang="en-US" sz="1600" dirty="0">
                <a:solidFill>
                  <a:schemeClr val="bg1"/>
                </a:solidFill>
              </a:rPr>
              <a:t>快速提升新编码器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算法覆盖率</a:t>
            </a:r>
            <a:r>
              <a:rPr lang="en-US" altLang="zh-CN" sz="1600" dirty="0">
                <a:solidFill>
                  <a:schemeClr val="bg1"/>
                </a:solidFill>
              </a:rPr>
              <a:t>(</a:t>
            </a:r>
            <a:r>
              <a:rPr lang="zh-CN" altLang="en-US" sz="1600" dirty="0">
                <a:solidFill>
                  <a:schemeClr val="bg1"/>
                </a:solidFill>
              </a:rPr>
              <a:t>上线</a:t>
            </a:r>
            <a:r>
              <a:rPr lang="zh-CN" altLang="en-US" sz="1600" dirty="0">
                <a:solidFill>
                  <a:srgbClr val="E84473"/>
                </a:solidFill>
              </a:rPr>
              <a:t>一个月内</a:t>
            </a:r>
            <a:r>
              <a:rPr lang="zh-CN" altLang="en-US" sz="1600" dirty="0">
                <a:solidFill>
                  <a:schemeClr val="bg1"/>
                </a:solidFill>
              </a:rPr>
              <a:t>覆盖达峰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tx1">
                  <a:lumMod val="6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实现多语言清晰度 </a:t>
            </a:r>
            <a:r>
              <a:rPr lang="en-US" altLang="zh-CN" sz="1600" dirty="0">
                <a:solidFill>
                  <a:schemeClr val="bg1"/>
                </a:solidFill>
              </a:rPr>
              <a:t>SDK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统一清晰度编号使用姿势，用统一清晰度映射关系替换代码逻辑中的 </a:t>
            </a:r>
            <a:r>
              <a:rPr lang="en-US" altLang="zh-CN" sz="1600" dirty="0">
                <a:solidFill>
                  <a:schemeClr val="bg1"/>
                </a:solidFill>
              </a:rPr>
              <a:t>hard-coded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帮助转码生产的上下游链路，实现清晰度更新的</a:t>
            </a:r>
            <a:r>
              <a:rPr lang="zh-CN" altLang="en-US" sz="1600" dirty="0">
                <a:solidFill>
                  <a:srgbClr val="E84473"/>
                </a:solidFill>
              </a:rPr>
              <a:t>快速迭代</a:t>
            </a:r>
            <a:endParaRPr lang="en-US" altLang="zh-CN" sz="1600" dirty="0">
              <a:solidFill>
                <a:srgbClr val="E84473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清晰度管理后台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提供中心化管理能力，支持批量</a:t>
            </a:r>
            <a:r>
              <a:rPr lang="zh-CN" altLang="en-US" sz="1600" dirty="0">
                <a:solidFill>
                  <a:srgbClr val="E84473"/>
                </a:solidFill>
              </a:rPr>
              <a:t>快速创建</a:t>
            </a:r>
            <a:r>
              <a:rPr lang="zh-CN" altLang="en-US" sz="1600" dirty="0">
                <a:solidFill>
                  <a:schemeClr val="bg1"/>
                </a:solidFill>
              </a:rPr>
              <a:t>多清晰度编号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自动化同步到数平分析任务，关联成本、质量等数分任务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A2676-3D29-D873-2085-5AFAE930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34" y="1260817"/>
            <a:ext cx="4838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51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优化转码策略矩阵</a:t>
            </a:r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6D15BE0A-A3E2-849A-BCBC-1CD1B359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84" y="996458"/>
            <a:ext cx="9979431" cy="56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8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78CCE2-A1C5-0DC9-27C1-BA306D02E913}"/>
              </a:ext>
            </a:extLst>
          </p:cNvPr>
          <p:cNvSpPr/>
          <p:nvPr/>
        </p:nvSpPr>
        <p:spPr>
          <a:xfrm>
            <a:off x="371475" y="1052513"/>
            <a:ext cx="11449050" cy="532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底线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转码技术降本的同时，保障用户</a:t>
            </a:r>
            <a:r>
              <a:rPr lang="zh-CN" altLang="en-US" dirty="0">
                <a:solidFill>
                  <a:srgbClr val="E84473"/>
                </a:solidFill>
              </a:rPr>
              <a:t>体验不</a:t>
            </a:r>
            <a:r>
              <a:rPr lang="zh-CN" altLang="en-CN" dirty="0">
                <a:solidFill>
                  <a:srgbClr val="E84473"/>
                </a:solidFill>
              </a:rPr>
              <a:t>劣化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在不同编码器、不同编码算法，包括多版本迭代，保持转码质量相当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对于常规优化转码，以客观质量为主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对于窄带高清、前处理等主观编码算法，以主观质量为主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客观质量评价</a:t>
            </a:r>
            <a:r>
              <a:rPr lang="en-US" altLang="zh-CN" dirty="0">
                <a:solidFill>
                  <a:schemeClr val="bg1"/>
                </a:solidFill>
              </a:rPr>
              <a:t>: PSNR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SSIM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VMAF(</a:t>
            </a:r>
            <a:r>
              <a:rPr lang="zh-CN" altLang="en-US" dirty="0">
                <a:solidFill>
                  <a:schemeClr val="bg1"/>
                </a:solidFill>
              </a:rPr>
              <a:t>兼顾主观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主观质量评价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画质主观评测、画质 </a:t>
            </a:r>
            <a:r>
              <a:rPr lang="en-US" altLang="zh-CN" dirty="0">
                <a:solidFill>
                  <a:schemeClr val="bg1"/>
                </a:solidFill>
              </a:rPr>
              <a:t>VQA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254C8E-318E-48B9-0D1C-2298612E5DF6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20000"/>
              </a:lnSpc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24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 </a:t>
            </a:r>
            <a:r>
              <a:rPr lang="en-US" altLang="zh-CN" dirty="0"/>
              <a:t>–</a:t>
            </a:r>
            <a:r>
              <a:rPr lang="zh-CN" altLang="en-US" dirty="0"/>
              <a:t> 画质 </a:t>
            </a:r>
            <a:r>
              <a:rPr lang="en-US" altLang="zh-CN" dirty="0"/>
              <a:t>&amp;</a:t>
            </a:r>
            <a:r>
              <a:rPr lang="zh-CN" altLang="en-US" dirty="0"/>
              <a:t> 码率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78CCE2-A1C5-0DC9-27C1-BA306D02E913}"/>
              </a:ext>
            </a:extLst>
          </p:cNvPr>
          <p:cNvSpPr/>
          <p:nvPr/>
        </p:nvSpPr>
        <p:spPr>
          <a:xfrm>
            <a:off x="911328" y="5718518"/>
            <a:ext cx="10081646" cy="569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核心问题：如何找到画质接近的转码参数？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CAA51A-BDDB-0018-B61E-FF6714F12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8" y="1139483"/>
            <a:ext cx="10081646" cy="41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898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 </a:t>
            </a:r>
            <a:r>
              <a:rPr lang="en-US" altLang="zh-CN" dirty="0"/>
              <a:t>–</a:t>
            </a:r>
            <a:r>
              <a:rPr lang="zh-CN" altLang="en-US" dirty="0"/>
              <a:t> 转码参数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C48E3-5CF8-164B-0BBA-74A62B65A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89" y="1139483"/>
            <a:ext cx="6659245" cy="431951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D04753F4-ACD6-D856-97D4-7C1251DB14E3}"/>
              </a:ext>
            </a:extLst>
          </p:cNvPr>
          <p:cNvSpPr/>
          <p:nvPr/>
        </p:nvSpPr>
        <p:spPr>
          <a:xfrm>
            <a:off x="549266" y="1139483"/>
            <a:ext cx="4072161" cy="5289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常规优化转码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需要针对视频作分区品类，每个品类的转码</a:t>
            </a:r>
            <a:r>
              <a:rPr lang="zh-CN" altLang="en-US" sz="1600" dirty="0">
                <a:solidFill>
                  <a:srgbClr val="E84473"/>
                </a:solidFill>
              </a:rPr>
              <a:t>标定</a:t>
            </a:r>
            <a:r>
              <a:rPr lang="zh-CN" altLang="en-US" sz="1600" dirty="0">
                <a:solidFill>
                  <a:schemeClr val="bg1"/>
                </a:solidFill>
              </a:rPr>
              <a:t>出一套 </a:t>
            </a:r>
            <a:r>
              <a:rPr lang="en-US" altLang="zh-CN" sz="1600" dirty="0">
                <a:solidFill>
                  <a:schemeClr val="bg1"/>
                </a:solidFill>
              </a:rPr>
              <a:t>CRF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窄带高清优化转码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基于 </a:t>
            </a:r>
            <a:r>
              <a:rPr lang="en-US" altLang="zh-CN" sz="1600" dirty="0">
                <a:solidFill>
                  <a:schemeClr val="bg1"/>
                </a:solidFill>
              </a:rPr>
              <a:t>VMAF</a:t>
            </a:r>
            <a:r>
              <a:rPr lang="zh-CN" altLang="en-US" sz="1600" dirty="0">
                <a:solidFill>
                  <a:schemeClr val="bg1"/>
                </a:solidFill>
              </a:rPr>
              <a:t> 输出 </a:t>
            </a:r>
            <a:r>
              <a:rPr lang="en-US" altLang="zh-CN" sz="1600" dirty="0">
                <a:solidFill>
                  <a:schemeClr val="bg1"/>
                </a:solidFill>
              </a:rPr>
              <a:t>CRF</a:t>
            </a:r>
            <a:r>
              <a:rPr lang="zh-CN" altLang="en-US" sz="1600" dirty="0">
                <a:solidFill>
                  <a:schemeClr val="bg1"/>
                </a:solidFill>
              </a:rPr>
              <a:t>，对齐算法新旧版本客观质量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4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 </a:t>
            </a:r>
            <a:r>
              <a:rPr lang="en-US" altLang="zh-CN" dirty="0"/>
              <a:t>–</a:t>
            </a:r>
            <a:r>
              <a:rPr lang="zh-CN" altLang="en-US" dirty="0"/>
              <a:t> 参数标定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0E1094-9682-7D72-9538-479B5E3C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12" y="996458"/>
            <a:ext cx="9876776" cy="370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3">
            <a:extLst>
              <a:ext uri="{FF2B5EF4-FFF2-40B4-BE49-F238E27FC236}">
                <a16:creationId xmlns:a16="http://schemas.microsoft.com/office/drawing/2014/main" id="{ADE55159-5729-9F81-BD45-BA6F8D134627}"/>
              </a:ext>
            </a:extLst>
          </p:cNvPr>
          <p:cNvSpPr/>
          <p:nvPr/>
        </p:nvSpPr>
        <p:spPr>
          <a:xfrm>
            <a:off x="911328" y="4765804"/>
            <a:ext cx="9541807" cy="1815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为了达到足够精确的标定结果，需要对较大量级的数据集进行转码，标定</a:t>
            </a:r>
            <a:r>
              <a:rPr lang="zh-CN" altLang="en-US" sz="1600" dirty="0">
                <a:solidFill>
                  <a:srgbClr val="E84473"/>
                </a:solidFill>
              </a:rPr>
              <a:t>耗时很长</a:t>
            </a:r>
            <a:endParaRPr lang="en-US" altLang="zh-CN" sz="1600" dirty="0">
              <a:solidFill>
                <a:srgbClr val="E84473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en-US" sz="1600" dirty="0">
                <a:solidFill>
                  <a:schemeClr val="bg1"/>
                </a:solidFill>
              </a:rPr>
              <a:t> 次搜索转码</a:t>
            </a:r>
            <a:r>
              <a:rPr lang="en-US" altLang="zh-CN" sz="1600" dirty="0">
                <a:solidFill>
                  <a:schemeClr val="bg1"/>
                </a:solidFill>
              </a:rPr>
              <a:t>(3.5d)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+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en-US" sz="1600" dirty="0">
                <a:solidFill>
                  <a:schemeClr val="bg1"/>
                </a:solidFill>
              </a:rPr>
              <a:t> 次拟合验证转码</a:t>
            </a:r>
            <a:r>
              <a:rPr lang="en-US" altLang="zh-CN" sz="1600" dirty="0">
                <a:solidFill>
                  <a:schemeClr val="bg1"/>
                </a:solidFill>
              </a:rPr>
              <a:t>(1d) + 1 </a:t>
            </a:r>
            <a:r>
              <a:rPr lang="zh-CN" altLang="en-US" sz="1600" dirty="0">
                <a:solidFill>
                  <a:schemeClr val="bg1"/>
                </a:solidFill>
              </a:rPr>
              <a:t>次数据分析</a:t>
            </a:r>
            <a:r>
              <a:rPr lang="en-US" altLang="zh-CN" sz="1600" dirty="0">
                <a:solidFill>
                  <a:schemeClr val="bg1"/>
                </a:solidFill>
              </a:rPr>
              <a:t>(0.5d) = </a:t>
            </a:r>
            <a:r>
              <a:rPr lang="en-US" altLang="zh-CN" sz="1600" dirty="0">
                <a:solidFill>
                  <a:srgbClr val="E84473"/>
                </a:solidFill>
              </a:rPr>
              <a:t>5d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数据集视频时长参差不齐，通过</a:t>
            </a:r>
            <a:r>
              <a:rPr lang="zh-CN" altLang="en-CN" sz="1600" dirty="0">
                <a:solidFill>
                  <a:schemeClr val="bg1"/>
                </a:solidFill>
              </a:rPr>
              <a:t>脚本化</a:t>
            </a:r>
            <a:r>
              <a:rPr lang="zh-CN" altLang="en-US" sz="1600" dirty="0">
                <a:solidFill>
                  <a:schemeClr val="bg1"/>
                </a:solidFill>
              </a:rPr>
              <a:t>任务触发，任务调度过程不可控，转码耗时波动较大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搜索和拟合过程会引入两次</a:t>
            </a:r>
            <a:r>
              <a:rPr lang="zh-CN" altLang="en-US" sz="1600" dirty="0">
                <a:solidFill>
                  <a:srgbClr val="E84473"/>
                </a:solidFill>
              </a:rPr>
              <a:t>误差</a:t>
            </a:r>
            <a:r>
              <a:rPr lang="zh-CN" altLang="en-US" sz="1600" dirty="0">
                <a:solidFill>
                  <a:schemeClr val="bg1"/>
                </a:solidFill>
              </a:rPr>
              <a:t>，当编码结果分布差异较大时，误差会放大更多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标定新版本 </a:t>
            </a:r>
            <a:r>
              <a:rPr lang="en-US" altLang="zh-CN" sz="1600" dirty="0">
                <a:solidFill>
                  <a:schemeClr val="bg1"/>
                </a:solidFill>
              </a:rPr>
              <a:t>BILIHEVC</a:t>
            </a:r>
            <a:r>
              <a:rPr lang="zh-CN" altLang="en-US" sz="1600" dirty="0">
                <a:solidFill>
                  <a:schemeClr val="bg1"/>
                </a:solidFill>
              </a:rPr>
              <a:t> 编码器时，出现 </a:t>
            </a:r>
            <a:r>
              <a:rPr lang="en-US" altLang="zh-CN" sz="1600" dirty="0">
                <a:solidFill>
                  <a:schemeClr val="bg1"/>
                </a:solidFill>
              </a:rPr>
              <a:t>PSNR</a:t>
            </a:r>
            <a:r>
              <a:rPr lang="zh-CN" altLang="en-US" sz="1600" dirty="0">
                <a:solidFill>
                  <a:schemeClr val="bg1"/>
                </a:solidFill>
              </a:rPr>
              <a:t> 误差</a:t>
            </a:r>
            <a:r>
              <a:rPr lang="zh-CN" altLang="en-US" sz="1600" dirty="0">
                <a:solidFill>
                  <a:srgbClr val="E84473"/>
                </a:solidFill>
              </a:rPr>
              <a:t>大于 </a:t>
            </a:r>
            <a:r>
              <a:rPr lang="en-US" altLang="zh-CN" sz="1600" dirty="0">
                <a:solidFill>
                  <a:srgbClr val="E84473"/>
                </a:solidFill>
              </a:rPr>
              <a:t>0.5db</a:t>
            </a:r>
            <a:r>
              <a:rPr lang="zh-CN" altLang="en-US" sz="1600" dirty="0">
                <a:solidFill>
                  <a:srgbClr val="E84473"/>
                </a:solidFill>
              </a:rPr>
              <a:t>，码率上涨</a:t>
            </a:r>
            <a:r>
              <a:rPr lang="zh-CN" altLang="en-US" sz="1600" dirty="0">
                <a:solidFill>
                  <a:schemeClr val="bg1"/>
                </a:solidFill>
              </a:rPr>
              <a:t>的情况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 </a:t>
            </a:r>
            <a:r>
              <a:rPr lang="en-US" altLang="zh-CN" dirty="0"/>
              <a:t>–</a:t>
            </a:r>
            <a:r>
              <a:rPr lang="zh-CN" altLang="en-US" dirty="0"/>
              <a:t> 点播转码标定系统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56F00AB-331B-2DEB-CEC8-6477F0FD3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172" y="996458"/>
            <a:ext cx="9117656" cy="365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3">
            <a:extLst>
              <a:ext uri="{FF2B5EF4-FFF2-40B4-BE49-F238E27FC236}">
                <a16:creationId xmlns:a16="http://schemas.microsoft.com/office/drawing/2014/main" id="{6DCDD847-9469-A947-F049-D261BD500AC7}"/>
              </a:ext>
            </a:extLst>
          </p:cNvPr>
          <p:cNvSpPr/>
          <p:nvPr/>
        </p:nvSpPr>
        <p:spPr>
          <a:xfrm>
            <a:off x="911328" y="4841966"/>
            <a:ext cx="7936111" cy="1739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与多媒体实验室合作，找到通过</a:t>
            </a:r>
            <a:r>
              <a:rPr lang="zh-CN" altLang="en-US" sz="1600" dirty="0">
                <a:solidFill>
                  <a:srgbClr val="E84473"/>
                </a:solidFill>
              </a:rPr>
              <a:t>场景搜索</a:t>
            </a:r>
            <a:r>
              <a:rPr lang="zh-CN" altLang="en-US" sz="1600" dirty="0">
                <a:solidFill>
                  <a:schemeClr val="bg1"/>
                </a:solidFill>
              </a:rPr>
              <a:t>对原片切片的方法，来缩小数据集规模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bg1"/>
                </a:solidFill>
              </a:rPr>
              <a:t>PSNR</a:t>
            </a:r>
            <a:r>
              <a:rPr lang="zh-CN" altLang="en-US" sz="1600" dirty="0">
                <a:solidFill>
                  <a:schemeClr val="bg1"/>
                </a:solidFill>
              </a:rPr>
              <a:t> 误差 </a:t>
            </a:r>
            <a:r>
              <a:rPr lang="en-US" altLang="zh-CN" sz="1600" dirty="0">
                <a:solidFill>
                  <a:srgbClr val="E84473"/>
                </a:solidFill>
              </a:rPr>
              <a:t>0.07db</a:t>
            </a:r>
            <a:r>
              <a:rPr lang="zh-CN" altLang="en-US" sz="1600" dirty="0">
                <a:solidFill>
                  <a:schemeClr val="bg1"/>
                </a:solidFill>
              </a:rPr>
              <a:t> 内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模拟线上真实情况，按品类进行分组批量对齐 </a:t>
            </a:r>
            <a:r>
              <a:rPr lang="en-US" altLang="zh-CN" sz="1600" dirty="0">
                <a:solidFill>
                  <a:schemeClr val="bg1"/>
                </a:solidFill>
              </a:rPr>
              <a:t>PSNR</a:t>
            </a:r>
            <a:r>
              <a:rPr lang="zh-CN" altLang="en-US" sz="1600" dirty="0">
                <a:solidFill>
                  <a:schemeClr val="bg1"/>
                </a:solidFill>
              </a:rPr>
              <a:t> 标定，且直接输出结果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消除了从多个 </a:t>
            </a:r>
            <a:r>
              <a:rPr lang="en-US" altLang="zh-CN" sz="1600" dirty="0">
                <a:solidFill>
                  <a:schemeClr val="bg1"/>
                </a:solidFill>
              </a:rPr>
              <a:t>CRF</a:t>
            </a:r>
            <a:r>
              <a:rPr lang="zh-CN" altLang="en-US" sz="1600" dirty="0">
                <a:solidFill>
                  <a:schemeClr val="bg1"/>
                </a:solidFill>
              </a:rPr>
              <a:t> 到固定 </a:t>
            </a:r>
            <a:r>
              <a:rPr lang="en-US" altLang="zh-CN" sz="1600" dirty="0">
                <a:solidFill>
                  <a:schemeClr val="bg1"/>
                </a:solidFill>
              </a:rPr>
              <a:t>CRF</a:t>
            </a:r>
            <a:r>
              <a:rPr lang="zh-CN" altLang="en-US" sz="1600" dirty="0">
                <a:solidFill>
                  <a:schemeClr val="bg1"/>
                </a:solidFill>
              </a:rPr>
              <a:t> 拟合过程中的误差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标定过程从 </a:t>
            </a:r>
            <a:r>
              <a:rPr lang="en-US" altLang="zh-CN" sz="1600" dirty="0">
                <a:solidFill>
                  <a:schemeClr val="bg1"/>
                </a:solidFill>
              </a:rPr>
              <a:t>4</a:t>
            </a:r>
            <a:r>
              <a:rPr lang="zh-CN" altLang="en-US" sz="1600" dirty="0">
                <a:solidFill>
                  <a:schemeClr val="bg1"/>
                </a:solidFill>
              </a:rPr>
              <a:t> 轮减少到 </a:t>
            </a:r>
            <a:r>
              <a:rPr lang="en-US" altLang="zh-CN" sz="1600" dirty="0">
                <a:solidFill>
                  <a:schemeClr val="bg1"/>
                </a:solidFill>
              </a:rPr>
              <a:t>2</a:t>
            </a:r>
            <a:r>
              <a:rPr lang="zh-CN" altLang="en-US" sz="1600" dirty="0">
                <a:solidFill>
                  <a:schemeClr val="bg1"/>
                </a:solidFill>
              </a:rPr>
              <a:t> 轮，同时标定搜索耗时在 </a:t>
            </a:r>
            <a:r>
              <a:rPr lang="en-US" altLang="zh-CN" sz="1600" dirty="0">
                <a:solidFill>
                  <a:srgbClr val="E84473"/>
                </a:solidFill>
              </a:rPr>
              <a:t>1d</a:t>
            </a:r>
            <a:r>
              <a:rPr lang="zh-CN" altLang="en-US" sz="1600" dirty="0">
                <a:solidFill>
                  <a:srgbClr val="E84473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内即可完成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88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 </a:t>
            </a:r>
            <a:r>
              <a:rPr lang="en-US" altLang="zh-CN" dirty="0"/>
              <a:t>–</a:t>
            </a:r>
            <a:r>
              <a:rPr lang="zh-CN" altLang="en-US" dirty="0"/>
              <a:t> 点播转码标定系统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5E8D0B-94B3-E7D1-9B81-492F19FE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09" y="1304882"/>
            <a:ext cx="9779181" cy="424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519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 </a:t>
            </a:r>
            <a:r>
              <a:rPr lang="en-US" altLang="zh-CN" dirty="0"/>
              <a:t>–</a:t>
            </a:r>
            <a:r>
              <a:rPr lang="zh-CN" altLang="en-US" dirty="0"/>
              <a:t> 点播转码标定系统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DF97AC1B-B607-B8E5-E4DE-4432525FD3A9}"/>
              </a:ext>
            </a:extLst>
          </p:cNvPr>
          <p:cNvSpPr/>
          <p:nvPr/>
        </p:nvSpPr>
        <p:spPr>
          <a:xfrm>
            <a:off x="371475" y="1040003"/>
            <a:ext cx="11449050" cy="532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通过缩小数据集规模、减少标定轮数、系统化调度及结果实时分析，大大缩短标定过程耗时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标定过程从 </a:t>
            </a:r>
            <a:r>
              <a:rPr lang="en-US" altLang="zh-CN" dirty="0">
                <a:solidFill>
                  <a:srgbClr val="E84473"/>
                </a:solidFill>
              </a:rPr>
              <a:t>5d</a:t>
            </a:r>
            <a:r>
              <a:rPr lang="zh-CN" altLang="en-US" dirty="0">
                <a:solidFill>
                  <a:srgbClr val="E84473"/>
                </a:solidFill>
              </a:rPr>
              <a:t> </a:t>
            </a:r>
            <a:r>
              <a:rPr lang="en-US" altLang="zh-CN" dirty="0">
                <a:solidFill>
                  <a:srgbClr val="E84473"/>
                </a:solidFill>
              </a:rPr>
              <a:t>-&gt; 1d</a:t>
            </a:r>
            <a:r>
              <a:rPr lang="zh-CN" altLang="en-US" dirty="0">
                <a:solidFill>
                  <a:schemeClr val="bg1"/>
                </a:solidFill>
              </a:rPr>
              <a:t>，最终实现编码器升级整体流程耗时缩短 </a:t>
            </a:r>
            <a:r>
              <a:rPr lang="en-US" altLang="zh-CN" dirty="0">
                <a:solidFill>
                  <a:srgbClr val="E84473"/>
                </a:solidFill>
              </a:rPr>
              <a:t>50%</a:t>
            </a:r>
            <a:r>
              <a:rPr lang="zh-CN" altLang="en-US" dirty="0">
                <a:solidFill>
                  <a:srgbClr val="E84473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的效果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通过消除拟合误差，实现标定误差均小于 </a:t>
            </a:r>
            <a:r>
              <a:rPr lang="en-US" altLang="zh-CN" dirty="0">
                <a:solidFill>
                  <a:srgbClr val="E84473"/>
                </a:solidFill>
              </a:rPr>
              <a:t>0.1db</a:t>
            </a:r>
            <a:r>
              <a:rPr lang="zh-CN" altLang="en-US" dirty="0">
                <a:solidFill>
                  <a:schemeClr val="bg1"/>
                </a:solidFill>
              </a:rPr>
              <a:t> 的效果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大部分标定分组小于 </a:t>
            </a:r>
            <a:r>
              <a:rPr lang="en-US" altLang="zh-CN" dirty="0">
                <a:solidFill>
                  <a:srgbClr val="E84473"/>
                </a:solidFill>
              </a:rPr>
              <a:t>0.05db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以 </a:t>
            </a:r>
            <a:r>
              <a:rPr lang="en-US" altLang="zh-CN" dirty="0">
                <a:solidFill>
                  <a:schemeClr val="bg1"/>
                </a:solidFill>
              </a:rPr>
              <a:t>BILIAVC.1.6.4</a:t>
            </a:r>
            <a:r>
              <a:rPr lang="zh-CN" altLang="en-US" dirty="0">
                <a:solidFill>
                  <a:schemeClr val="bg1"/>
                </a:solidFill>
              </a:rPr>
              <a:t> 的重新标定结果为例，线上码率收益 </a:t>
            </a:r>
            <a:r>
              <a:rPr lang="en-US" altLang="zh-CN" dirty="0">
                <a:solidFill>
                  <a:srgbClr val="E84473"/>
                </a:solidFill>
              </a:rPr>
              <a:t>6.5% -&gt; 7.7%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与多媒体实验室测算结果</a:t>
            </a:r>
            <a:r>
              <a:rPr lang="en-US" altLang="zh-CN" dirty="0">
                <a:solidFill>
                  <a:schemeClr val="bg1"/>
                </a:solidFill>
              </a:rPr>
              <a:t>(7.92%)</a:t>
            </a:r>
            <a:r>
              <a:rPr lang="zh-CN" altLang="en-US" dirty="0">
                <a:solidFill>
                  <a:schemeClr val="bg1"/>
                </a:solidFill>
              </a:rPr>
              <a:t>高度吻合，实现了预期的降本收益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各清晰度 </a:t>
            </a:r>
            <a:r>
              <a:rPr lang="en-US" altLang="zh-CN" dirty="0">
                <a:solidFill>
                  <a:schemeClr val="bg1"/>
                </a:solidFill>
              </a:rPr>
              <a:t>PSNR</a:t>
            </a:r>
            <a:r>
              <a:rPr lang="zh-CN" altLang="en-US" dirty="0">
                <a:solidFill>
                  <a:schemeClr val="bg1"/>
                </a:solidFill>
              </a:rPr>
              <a:t> 差距均在 </a:t>
            </a:r>
            <a:r>
              <a:rPr lang="en-US" altLang="zh-CN" dirty="0">
                <a:solidFill>
                  <a:srgbClr val="E84473"/>
                </a:solidFill>
              </a:rPr>
              <a:t>0.1db</a:t>
            </a:r>
            <a:r>
              <a:rPr lang="zh-CN" altLang="en-US" dirty="0">
                <a:solidFill>
                  <a:schemeClr val="bg1"/>
                </a:solidFill>
              </a:rPr>
              <a:t> 内，保证了客观质量未劣化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A87DDDD3-D1AE-E8B9-FD21-5F653845F136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20000"/>
              </a:lnSpc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70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F158177-E514-4D47-B99B-69B12C0F42D1}"/>
              </a:ext>
            </a:extLst>
          </p:cNvPr>
          <p:cNvSpPr txBox="1"/>
          <p:nvPr/>
        </p:nvSpPr>
        <p:spPr>
          <a:xfrm>
            <a:off x="6096000" y="1407228"/>
            <a:ext cx="4392489" cy="315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01. </a:t>
            </a:r>
            <a:r>
              <a:rPr lang="en-US" altLang="zh-CN" sz="2400" dirty="0">
                <a:solidFill>
                  <a:srgbClr val="1890DA"/>
                </a:solidFill>
              </a:rPr>
              <a:t> </a:t>
            </a:r>
            <a:r>
              <a:rPr lang="zh-CN" altLang="en-US" sz="2400" dirty="0">
                <a:solidFill>
                  <a:srgbClr val="1890DA"/>
                </a:solidFill>
              </a:rPr>
              <a:t>个人介绍</a:t>
            </a:r>
            <a:endParaRPr sz="24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0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 spc="3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02.  </a:t>
            </a:r>
            <a:r>
              <a:rPr lang="en-CN" sz="2400" dirty="0">
                <a:solidFill>
                  <a:srgbClr val="1890DA"/>
                </a:solidFill>
              </a:rPr>
              <a:t>主要成果</a:t>
            </a:r>
            <a:r>
              <a:rPr lang="zh-CN" altLang="en-US" sz="2400" dirty="0">
                <a:solidFill>
                  <a:srgbClr val="1890DA"/>
                </a:solidFill>
              </a:rPr>
              <a:t> </a:t>
            </a:r>
            <a:r>
              <a:rPr lang="en-US" altLang="zh-CN" sz="2400" dirty="0">
                <a:solidFill>
                  <a:srgbClr val="1890DA"/>
                </a:solidFill>
              </a:rPr>
              <a:t>-</a:t>
            </a:r>
            <a:r>
              <a:rPr lang="zh-CN" altLang="en-US" sz="2400" dirty="0">
                <a:solidFill>
                  <a:srgbClr val="1890DA"/>
                </a:solidFill>
              </a:rPr>
              <a:t> 降本增效</a:t>
            </a:r>
            <a:endParaRPr lang="en-US" altLang="zh-CN" sz="24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24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2400" dirty="0">
                <a:solidFill>
                  <a:srgbClr val="1890DA"/>
                </a:solidFill>
              </a:rPr>
              <a:t>03.</a:t>
            </a:r>
            <a:r>
              <a:rPr lang="zh-CN" altLang="en-US" sz="2400" dirty="0">
                <a:solidFill>
                  <a:srgbClr val="1890DA"/>
                </a:solidFill>
              </a:rPr>
              <a:t>  主要成果 </a:t>
            </a:r>
            <a:r>
              <a:rPr lang="en-US" altLang="zh-CN" sz="2400" dirty="0">
                <a:solidFill>
                  <a:srgbClr val="1890DA"/>
                </a:solidFill>
              </a:rPr>
              <a:t>-</a:t>
            </a:r>
            <a:r>
              <a:rPr lang="zh-CN" altLang="en-US" sz="2400" dirty="0">
                <a:solidFill>
                  <a:srgbClr val="1890DA"/>
                </a:solidFill>
              </a:rPr>
              <a:t> 业务赋能</a:t>
            </a:r>
            <a:r>
              <a:rPr sz="2400" dirty="0">
                <a:solidFill>
                  <a:srgbClr val="1890DA"/>
                </a:solidFill>
              </a:rPr>
              <a:t> </a:t>
            </a:r>
          </a:p>
          <a:p>
            <a:pPr>
              <a:lnSpc>
                <a:spcPct val="120000"/>
              </a:lnSpc>
              <a:defRPr sz="12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 spc="3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</a:t>
            </a:r>
            <a:r>
              <a:rPr lang="en-US" altLang="zh-CN" sz="2400" dirty="0">
                <a:solidFill>
                  <a:srgbClr val="1890DA"/>
                </a:solidFill>
              </a:rPr>
              <a:t>4</a:t>
            </a:r>
            <a:r>
              <a:rPr sz="2400" dirty="0">
                <a:solidFill>
                  <a:srgbClr val="1890DA"/>
                </a:solidFill>
              </a:rPr>
              <a:t>. </a:t>
            </a:r>
            <a:r>
              <a:rPr lang="en-US" altLang="zh-CN" sz="2400" dirty="0">
                <a:solidFill>
                  <a:srgbClr val="1890DA"/>
                </a:solidFill>
              </a:rPr>
              <a:t> </a:t>
            </a:r>
            <a:r>
              <a:rPr lang="zh-CN" altLang="en-US" sz="2400" dirty="0">
                <a:solidFill>
                  <a:srgbClr val="1890DA"/>
                </a:solidFill>
              </a:rPr>
              <a:t>晋升后岗位职责与目标</a:t>
            </a:r>
          </a:p>
        </p:txBody>
      </p:sp>
    </p:spTree>
    <p:extLst>
      <p:ext uri="{BB962C8B-B14F-4D97-AF65-F5344CB8AC3E}">
        <p14:creationId xmlns:p14="http://schemas.microsoft.com/office/powerpoint/2010/main" val="2756555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 </a:t>
            </a:r>
            <a:r>
              <a:rPr lang="en-US" altLang="zh-CN" dirty="0"/>
              <a:t>–</a:t>
            </a:r>
            <a:r>
              <a:rPr lang="zh-CN" altLang="en-US" dirty="0"/>
              <a:t> 音频转码质量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2D352-1D17-A8E1-D5B3-18420E233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7" y="1547106"/>
            <a:ext cx="10289955" cy="274622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A0C418B5-D0CA-5A05-48A0-06E67B1F3B49}"/>
              </a:ext>
            </a:extLst>
          </p:cNvPr>
          <p:cNvSpPr/>
          <p:nvPr/>
        </p:nvSpPr>
        <p:spPr>
          <a:xfrm>
            <a:off x="549266" y="5094514"/>
            <a:ext cx="11093468" cy="1274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选用 </a:t>
            </a:r>
            <a:r>
              <a:rPr lang="en-US" altLang="zh-CN" sz="1600" dirty="0">
                <a:solidFill>
                  <a:schemeClr val="bg1"/>
                </a:solidFill>
              </a:rPr>
              <a:t>Google </a:t>
            </a:r>
            <a:r>
              <a:rPr lang="zh-CN" altLang="en-US" sz="1600" dirty="0">
                <a:solidFill>
                  <a:schemeClr val="bg1"/>
                </a:solidFill>
              </a:rPr>
              <a:t>开源的 </a:t>
            </a:r>
            <a:r>
              <a:rPr lang="en-US" altLang="zh-CN" sz="1600" dirty="0">
                <a:solidFill>
                  <a:schemeClr val="bg1"/>
                </a:solidFill>
              </a:rPr>
              <a:t>VISQOL</a:t>
            </a:r>
            <a:r>
              <a:rPr lang="zh-CN" altLang="en-US" sz="1600" dirty="0">
                <a:solidFill>
                  <a:schemeClr val="bg1"/>
                </a:solidFill>
              </a:rPr>
              <a:t> 算法评价音频质量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指导音频 </a:t>
            </a:r>
            <a:r>
              <a:rPr lang="en-US" altLang="zh-CN" sz="1600" dirty="0">
                <a:solidFill>
                  <a:schemeClr val="bg1"/>
                </a:solidFill>
              </a:rPr>
              <a:t>VBR</a:t>
            </a:r>
            <a:r>
              <a:rPr lang="zh-CN" altLang="en-US" sz="1600" dirty="0">
                <a:solidFill>
                  <a:schemeClr val="bg1"/>
                </a:solidFill>
              </a:rPr>
              <a:t> 转码</a:t>
            </a:r>
            <a:r>
              <a:rPr lang="zh-CN" altLang="en-CN" sz="1600" dirty="0">
                <a:solidFill>
                  <a:schemeClr val="bg1"/>
                </a:solidFill>
              </a:rPr>
              <a:t>在点播</a:t>
            </a:r>
            <a:r>
              <a:rPr lang="zh-CN" altLang="en-US" sz="1600" dirty="0">
                <a:solidFill>
                  <a:schemeClr val="bg1"/>
                </a:solidFill>
              </a:rPr>
              <a:t>场景应用，实现大盘整体带宽下降 </a:t>
            </a:r>
            <a:r>
              <a:rPr lang="en-US" altLang="zh-CN" sz="1600" dirty="0">
                <a:solidFill>
                  <a:srgbClr val="E84473"/>
                </a:solidFill>
              </a:rPr>
              <a:t>3%</a:t>
            </a:r>
            <a:r>
              <a:rPr lang="zh-CN" altLang="en-US" sz="1600" dirty="0">
                <a:solidFill>
                  <a:schemeClr val="bg1"/>
                </a:solidFill>
              </a:rPr>
              <a:t> 的收益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54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 </a:t>
            </a:r>
            <a:r>
              <a:rPr lang="en-US" altLang="zh-CN" dirty="0"/>
              <a:t>–</a:t>
            </a:r>
            <a:r>
              <a:rPr lang="zh-CN" altLang="en-US" dirty="0"/>
              <a:t> 画质主观评测平台</a:t>
            </a:r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A0C418B5-D0CA-5A05-48A0-06E67B1F3B49}"/>
              </a:ext>
            </a:extLst>
          </p:cNvPr>
          <p:cNvSpPr/>
          <p:nvPr/>
        </p:nvSpPr>
        <p:spPr>
          <a:xfrm>
            <a:off x="371475" y="1052512"/>
            <a:ext cx="11633321" cy="532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特性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完善素材管理，打通原始素材、转码素材、评测素材到评测系统链路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精简版转码流程，复刻线上转码流程，支持</a:t>
            </a:r>
            <a:r>
              <a:rPr lang="zh-CN" altLang="en-US" dirty="0">
                <a:solidFill>
                  <a:srgbClr val="E84473"/>
                </a:solidFill>
              </a:rPr>
              <a:t>插件化</a:t>
            </a:r>
            <a:r>
              <a:rPr lang="zh-CN" altLang="en-US" dirty="0">
                <a:solidFill>
                  <a:schemeClr val="bg1"/>
                </a:solidFill>
              </a:rPr>
              <a:t>的算法集成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支持</a:t>
            </a:r>
            <a:r>
              <a:rPr lang="zh-CN" altLang="en-US" dirty="0">
                <a:solidFill>
                  <a:srgbClr val="E84473"/>
                </a:solidFill>
              </a:rPr>
              <a:t>多类型、多平台</a:t>
            </a:r>
            <a:r>
              <a:rPr lang="zh-CN" altLang="en-US" dirty="0">
                <a:solidFill>
                  <a:schemeClr val="bg1"/>
                </a:solidFill>
              </a:rPr>
              <a:t>的评测配置，自动化输出评测报告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减少原本需要离线转码处理、人工配置评测序列的成本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收益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降低主观评测人力耗时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altLang="zh-CN" dirty="0">
                <a:solidFill>
                  <a:srgbClr val="E84473"/>
                </a:solidFill>
              </a:rPr>
              <a:t>1w</a:t>
            </a:r>
            <a:r>
              <a:rPr lang="zh-CN" altLang="en-US" dirty="0">
                <a:solidFill>
                  <a:srgbClr val="E84473"/>
                </a:solidFill>
              </a:rPr>
              <a:t> → </a:t>
            </a:r>
            <a:r>
              <a:rPr lang="en-US" altLang="zh-CN" dirty="0">
                <a:solidFill>
                  <a:srgbClr val="E84473"/>
                </a:solidFill>
              </a:rPr>
              <a:t>1d</a:t>
            </a:r>
            <a:endParaRPr lang="zh-CN" altLang="en-US" dirty="0">
              <a:solidFill>
                <a:srgbClr val="E84473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缩短主观评测单次周期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altLang="zh-CN" dirty="0">
                <a:solidFill>
                  <a:srgbClr val="E84473"/>
                </a:solidFill>
              </a:rPr>
              <a:t>3w</a:t>
            </a:r>
            <a:r>
              <a:rPr lang="zh-CN" altLang="en-US" dirty="0">
                <a:solidFill>
                  <a:srgbClr val="E84473"/>
                </a:solidFill>
              </a:rPr>
              <a:t> → </a:t>
            </a:r>
            <a:r>
              <a:rPr lang="en-US" altLang="zh-CN" dirty="0">
                <a:solidFill>
                  <a:srgbClr val="E84473"/>
                </a:solidFill>
              </a:rPr>
              <a:t>1w 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包含实际用户评测时间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缩短算法迭代上线周期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altLang="zh-CN" dirty="0">
                <a:solidFill>
                  <a:srgbClr val="E84473"/>
                </a:solidFill>
              </a:rPr>
              <a:t>4w</a:t>
            </a:r>
            <a:r>
              <a:rPr lang="zh-CN" altLang="en-US" dirty="0">
                <a:solidFill>
                  <a:srgbClr val="E84473"/>
                </a:solidFill>
              </a:rPr>
              <a:t> → </a:t>
            </a:r>
            <a:r>
              <a:rPr lang="en-US" altLang="zh-CN" dirty="0">
                <a:solidFill>
                  <a:srgbClr val="E84473"/>
                </a:solidFill>
              </a:rPr>
              <a:t>2w</a:t>
            </a:r>
            <a:r>
              <a:rPr lang="zh-CN" altLang="en-US" dirty="0">
                <a:solidFill>
                  <a:schemeClr val="bg1"/>
                </a:solidFill>
                <a:sym typeface="Wingdings" pitchFamily="2" charset="2"/>
              </a:rPr>
              <a:t> </a:t>
            </a:r>
            <a:endParaRPr lang="en-US" altLang="zh-CN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398B2926-4F50-AFCA-AA5A-6194C69B0F56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20000"/>
              </a:lnSpc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71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 </a:t>
            </a:r>
            <a:r>
              <a:rPr lang="en-US" altLang="zh-CN" dirty="0"/>
              <a:t>–</a:t>
            </a:r>
            <a:r>
              <a:rPr lang="zh-CN" altLang="en-US" dirty="0"/>
              <a:t> 画质主观评测平台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123209B-00F6-6232-F209-0AD69AD82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60" y="996458"/>
            <a:ext cx="4339771" cy="56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8BE1F35-0520-3A69-147D-36D1BBC3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420" y="948185"/>
            <a:ext cx="4540320" cy="568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76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 </a:t>
            </a:r>
            <a:r>
              <a:rPr lang="en-US" altLang="zh-CN" dirty="0"/>
              <a:t>–</a:t>
            </a:r>
            <a:r>
              <a:rPr lang="zh-CN" altLang="en-US" dirty="0"/>
              <a:t> 画质主观评测平台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81194-4981-3694-E587-857F5FE9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1" y="996458"/>
            <a:ext cx="10990217" cy="504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528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转码质量对齐 </a:t>
            </a:r>
            <a:r>
              <a:rPr lang="en-US" altLang="zh-CN" dirty="0"/>
              <a:t>–</a:t>
            </a:r>
            <a:r>
              <a:rPr lang="zh-CN" altLang="en-US" dirty="0"/>
              <a:t> 画质主观评测平台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CB68D-62D3-2758-8BCF-17DF44E83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78" y="1483458"/>
            <a:ext cx="9710644" cy="38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7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A471E3-56FE-4FC9-9F56-A2AE37497BAD}"/>
              </a:ext>
            </a:extLst>
          </p:cNvPr>
          <p:cNvSpPr txBox="1"/>
          <p:nvPr/>
        </p:nvSpPr>
        <p:spPr>
          <a:xfrm>
            <a:off x="1447800" y="3370064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主要成果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–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业务赋能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049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业务赋能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主审核体验优化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6A1C2157-2918-D88A-5EB7-63CE82FDBE1E}"/>
              </a:ext>
            </a:extLst>
          </p:cNvPr>
          <p:cNvSpPr/>
          <p:nvPr/>
        </p:nvSpPr>
        <p:spPr>
          <a:xfrm>
            <a:off x="371476" y="1062305"/>
            <a:ext cx="11449050" cy="532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2023Q2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UP</a:t>
            </a:r>
            <a:r>
              <a:rPr lang="zh-CN" altLang="en-US" dirty="0">
                <a:solidFill>
                  <a:schemeClr val="bg1"/>
                </a:solidFill>
              </a:rPr>
              <a:t>主</a:t>
            </a:r>
            <a:r>
              <a:rPr lang="en-US" altLang="zh-CN" dirty="0">
                <a:solidFill>
                  <a:schemeClr val="bg1"/>
                </a:solidFill>
              </a:rPr>
              <a:t>NPS</a:t>
            </a:r>
            <a:r>
              <a:rPr lang="zh-CN" altLang="en-US" dirty="0">
                <a:solidFill>
                  <a:schemeClr val="bg1"/>
                </a:solidFill>
              </a:rPr>
              <a:t>满意度调查，审核模块排名倒数第三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审核业务侧对相关客诉占比分类，稿件催审核类客诉占比 </a:t>
            </a:r>
            <a:r>
              <a:rPr lang="en-US" altLang="zh-CN" dirty="0">
                <a:solidFill>
                  <a:srgbClr val="E84473"/>
                </a:solidFill>
              </a:rPr>
              <a:t>18.98%</a:t>
            </a:r>
            <a:r>
              <a:rPr lang="zh-CN" altLang="en-US" dirty="0">
                <a:solidFill>
                  <a:schemeClr val="bg1"/>
                </a:solidFill>
              </a:rPr>
              <a:t> 第二多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其中大部分是由于</a:t>
            </a:r>
            <a:r>
              <a:rPr lang="zh-CN" altLang="en-US" dirty="0">
                <a:solidFill>
                  <a:srgbClr val="E84473"/>
                </a:solidFill>
              </a:rPr>
              <a:t>转码耗时</a:t>
            </a:r>
            <a:r>
              <a:rPr lang="zh-CN" altLang="en-US" dirty="0">
                <a:solidFill>
                  <a:schemeClr val="bg1"/>
                </a:solidFill>
              </a:rPr>
              <a:t>较长，导致 </a:t>
            </a:r>
            <a:r>
              <a:rPr lang="en-US" altLang="zh-CN" dirty="0">
                <a:solidFill>
                  <a:schemeClr val="bg1"/>
                </a:solidFill>
              </a:rPr>
              <a:t>UP</a:t>
            </a:r>
            <a:r>
              <a:rPr lang="zh-CN" altLang="en-US" dirty="0">
                <a:solidFill>
                  <a:schemeClr val="bg1"/>
                </a:solidFill>
              </a:rPr>
              <a:t> 侧感知成审核时间长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转码耗时优化的新考验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转码耗时指标从 </a:t>
            </a:r>
            <a:r>
              <a:rPr lang="en-US" altLang="zh-CN" dirty="0">
                <a:solidFill>
                  <a:srgbClr val="E84473"/>
                </a:solidFill>
              </a:rPr>
              <a:t>M60</a:t>
            </a:r>
            <a:r>
              <a:rPr lang="zh-CN" altLang="en-US" dirty="0">
                <a:solidFill>
                  <a:schemeClr val="bg1"/>
                </a:solidFill>
              </a:rPr>
              <a:t> 变成 </a:t>
            </a:r>
            <a:r>
              <a:rPr lang="en-US" altLang="zh-CN" dirty="0">
                <a:solidFill>
                  <a:srgbClr val="E84473"/>
                </a:solidFill>
              </a:rPr>
              <a:t>M80</a:t>
            </a:r>
            <a:r>
              <a:rPr lang="zh-CN" altLang="en-US" dirty="0">
                <a:solidFill>
                  <a:schemeClr val="bg1"/>
                </a:solidFill>
              </a:rPr>
              <a:t>，且更关注头部 </a:t>
            </a:r>
            <a:r>
              <a:rPr lang="en-US" altLang="zh-CN" dirty="0">
                <a:solidFill>
                  <a:schemeClr val="bg1"/>
                </a:solidFill>
              </a:rPr>
              <a:t>UP</a:t>
            </a:r>
            <a:r>
              <a:rPr lang="zh-CN" altLang="en-US" dirty="0">
                <a:solidFill>
                  <a:schemeClr val="bg1"/>
                </a:solidFill>
              </a:rPr>
              <a:t> 和极值情况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在降本的整体环境下资源有限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投稿量的逐步增加，峰值任务下发量和资源需求量随之增长</a:t>
            </a:r>
            <a:endParaRPr lang="en-US" altLang="zh-CN" dirty="0">
              <a:solidFill>
                <a:schemeClr val="bg1"/>
              </a:solidFill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优化转码任务增加，会比之前占用更多资源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随资源使用率增加到快用尽时， </a:t>
            </a:r>
            <a:r>
              <a:rPr lang="en-US" altLang="zh-CN" dirty="0">
                <a:solidFill>
                  <a:schemeClr val="bg1"/>
                </a:solidFill>
              </a:rPr>
              <a:t>PaaS</a:t>
            </a:r>
            <a:r>
              <a:rPr lang="zh-CN" altLang="en-US" dirty="0">
                <a:solidFill>
                  <a:schemeClr val="bg1"/>
                </a:solidFill>
              </a:rPr>
              <a:t> 平台</a:t>
            </a:r>
            <a:r>
              <a:rPr lang="zh-CN" altLang="en-US" dirty="0">
                <a:solidFill>
                  <a:srgbClr val="E84473"/>
                </a:solidFill>
              </a:rPr>
              <a:t>调度性能</a:t>
            </a:r>
            <a:r>
              <a:rPr lang="zh-CN" altLang="en-US" dirty="0">
                <a:solidFill>
                  <a:schemeClr val="bg1"/>
                </a:solidFill>
              </a:rPr>
              <a:t>劣化严重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资源峰值超过 独占集群 的总资源量，投稿任务会溢出到 混部集群，</a:t>
            </a:r>
            <a:r>
              <a:rPr lang="zh-CN" altLang="en-US" dirty="0">
                <a:solidFill>
                  <a:srgbClr val="E84473"/>
                </a:solidFill>
              </a:rPr>
              <a:t>算力性能</a:t>
            </a:r>
            <a:r>
              <a:rPr lang="zh-CN" altLang="en-US" dirty="0">
                <a:solidFill>
                  <a:schemeClr val="bg1"/>
                </a:solidFill>
              </a:rPr>
              <a:t>有损失，导致相同任务执行时间变长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31BF9C8C-A48D-B122-BD4A-FF607C173636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20000"/>
              </a:lnSpc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37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转码加速 </a:t>
            </a:r>
            <a:r>
              <a:rPr lang="en-US" altLang="zh-CN" dirty="0"/>
              <a:t>–</a:t>
            </a:r>
            <a:r>
              <a:rPr lang="zh-CN" altLang="en-US" dirty="0"/>
              <a:t> 流程优化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54F3E-F51C-75F3-EF5F-0CCA87C8C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33" y="1354065"/>
            <a:ext cx="9629134" cy="41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5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转码加速 </a:t>
            </a:r>
            <a:r>
              <a:rPr lang="en-US" altLang="zh-CN" dirty="0"/>
              <a:t>–</a:t>
            </a:r>
            <a:r>
              <a:rPr lang="zh-CN" altLang="en-US" dirty="0"/>
              <a:t> 流程优化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B48D4-2C15-CD0F-59C0-DF837428F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18" y="1174587"/>
            <a:ext cx="7503364" cy="528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456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转码加速 </a:t>
            </a:r>
            <a:r>
              <a:rPr lang="en-US" altLang="zh-CN" dirty="0"/>
              <a:t>–</a:t>
            </a:r>
            <a:r>
              <a:rPr lang="zh-CN" altLang="en-US" dirty="0"/>
              <a:t> 流程优化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BF7A83-D747-A9A7-8E8D-87357EFF8B65}"/>
              </a:ext>
            </a:extLst>
          </p:cNvPr>
          <p:cNvSpPr/>
          <p:nvPr/>
        </p:nvSpPr>
        <p:spPr>
          <a:xfrm>
            <a:off x="371475" y="1052513"/>
            <a:ext cx="11449049" cy="532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快速转码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边传边转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覆盖必剪、</a:t>
            </a:r>
            <a:r>
              <a:rPr lang="en-US" altLang="zh-CN" dirty="0">
                <a:solidFill>
                  <a:schemeClr val="bg1"/>
                </a:solidFill>
              </a:rPr>
              <a:t>PC</a:t>
            </a:r>
            <a:r>
              <a:rPr lang="zh-CN" altLang="en-US" dirty="0">
                <a:solidFill>
                  <a:schemeClr val="bg1"/>
                </a:solidFill>
              </a:rPr>
              <a:t> 投稿工具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提供跨端统一的快转核心 </a:t>
            </a:r>
            <a:r>
              <a:rPr lang="en-US" altLang="zh-CN" dirty="0">
                <a:solidFill>
                  <a:schemeClr val="bg1"/>
                </a:solidFill>
              </a:rPr>
              <a:t>SDK</a:t>
            </a:r>
            <a:r>
              <a:rPr lang="zh-CN" altLang="en-US" dirty="0">
                <a:solidFill>
                  <a:schemeClr val="bg1"/>
                </a:solidFill>
              </a:rPr>
              <a:t>，客户端新接入快转仅需 </a:t>
            </a:r>
            <a:r>
              <a:rPr lang="en-US" altLang="zh-CN" dirty="0">
                <a:solidFill>
                  <a:srgbClr val="E84473"/>
                </a:solidFill>
              </a:rPr>
              <a:t>1w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完成核心投稿端的</a:t>
            </a:r>
            <a:r>
              <a:rPr lang="zh-CN" altLang="en-US" dirty="0">
                <a:solidFill>
                  <a:srgbClr val="E84473"/>
                </a:solidFill>
              </a:rPr>
              <a:t>全接入</a:t>
            </a:r>
            <a:r>
              <a:rPr lang="zh-CN" altLang="en-US" dirty="0">
                <a:solidFill>
                  <a:schemeClr val="bg1"/>
                </a:solidFill>
              </a:rPr>
              <a:t>；快转覆盖率 </a:t>
            </a:r>
            <a:r>
              <a:rPr lang="en-US" altLang="zh-CN" dirty="0">
                <a:solidFill>
                  <a:srgbClr val="E84473"/>
                </a:solidFill>
              </a:rPr>
              <a:t>59.1% -&gt; 81.8%</a:t>
            </a:r>
            <a:r>
              <a:rPr lang="zh-CN" altLang="en-US" dirty="0">
                <a:solidFill>
                  <a:schemeClr val="bg1"/>
                </a:solidFill>
              </a:rPr>
              <a:t>；快转命中率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rgbClr val="E84473"/>
                </a:solidFill>
              </a:rPr>
              <a:t>43.7% -&gt; 64.8%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新接入的投稿端转码 </a:t>
            </a:r>
            <a:r>
              <a:rPr lang="en-US" altLang="zh-CN" dirty="0">
                <a:solidFill>
                  <a:schemeClr val="bg1"/>
                </a:solidFill>
              </a:rPr>
              <a:t>M80</a:t>
            </a:r>
            <a:r>
              <a:rPr lang="zh-CN" altLang="en-US" dirty="0">
                <a:solidFill>
                  <a:schemeClr val="bg1"/>
                </a:solidFill>
              </a:rPr>
              <a:t> 耗时均大幅减少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必剪 </a:t>
            </a:r>
            <a:r>
              <a:rPr lang="en-US" altLang="zh-CN" dirty="0">
                <a:solidFill>
                  <a:schemeClr val="bg1"/>
                </a:solidFill>
              </a:rPr>
              <a:t>iOS: </a:t>
            </a:r>
            <a:r>
              <a:rPr lang="en-US" altLang="zh-CN" dirty="0">
                <a:solidFill>
                  <a:srgbClr val="E84473"/>
                </a:solidFill>
              </a:rPr>
              <a:t>-60.1%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必剪 </a:t>
            </a:r>
            <a:r>
              <a:rPr lang="en-US" altLang="zh-CN" dirty="0">
                <a:solidFill>
                  <a:schemeClr val="bg1"/>
                </a:solidFill>
              </a:rPr>
              <a:t>Android: </a:t>
            </a:r>
            <a:r>
              <a:rPr lang="en-US" altLang="zh-CN" dirty="0">
                <a:solidFill>
                  <a:srgbClr val="E84473"/>
                </a:solidFill>
              </a:rPr>
              <a:t>-53.8%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必剪 </a:t>
            </a:r>
            <a:r>
              <a:rPr lang="en-US" altLang="zh-CN" dirty="0">
                <a:solidFill>
                  <a:schemeClr val="bg1"/>
                </a:solidFill>
              </a:rPr>
              <a:t>PC: </a:t>
            </a:r>
            <a:r>
              <a:rPr lang="en-US" altLang="zh-CN" dirty="0">
                <a:solidFill>
                  <a:srgbClr val="E84473"/>
                </a:solidFill>
              </a:rPr>
              <a:t>-35.4%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PC </a:t>
            </a:r>
            <a:r>
              <a:rPr lang="zh-CN" altLang="en-US" dirty="0">
                <a:solidFill>
                  <a:schemeClr val="bg1"/>
                </a:solidFill>
              </a:rPr>
              <a:t>投稿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altLang="zh-CN" dirty="0">
                <a:solidFill>
                  <a:srgbClr val="E84473"/>
                </a:solidFill>
              </a:rPr>
              <a:t>-59%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一二转流程</a:t>
            </a:r>
            <a:r>
              <a:rPr lang="zh-CN" altLang="en-CN" dirty="0">
                <a:solidFill>
                  <a:schemeClr val="bg1"/>
                </a:solidFill>
              </a:rPr>
              <a:t>并行化</a:t>
            </a:r>
            <a:r>
              <a:rPr lang="zh-CN" altLang="en-US" dirty="0">
                <a:solidFill>
                  <a:schemeClr val="bg1"/>
                </a:solidFill>
              </a:rPr>
              <a:t>、快转 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  <a:r>
              <a:rPr lang="zh-CN" altLang="en-US" dirty="0">
                <a:solidFill>
                  <a:schemeClr val="bg1"/>
                </a:solidFill>
              </a:rPr>
              <a:t> 降级优化、</a:t>
            </a:r>
            <a:r>
              <a:rPr lang="en-US" altLang="zh-CN" dirty="0">
                <a:solidFill>
                  <a:schemeClr val="bg1"/>
                </a:solidFill>
              </a:rPr>
              <a:t>FUSE IO </a:t>
            </a:r>
            <a:r>
              <a:rPr lang="zh-CN" altLang="en-US" dirty="0">
                <a:solidFill>
                  <a:schemeClr val="bg1"/>
                </a:solidFill>
              </a:rPr>
              <a:t>转码覆盖 等流程改造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实现转码 </a:t>
            </a:r>
            <a:r>
              <a:rPr lang="en-US" altLang="zh-CN" dirty="0">
                <a:solidFill>
                  <a:schemeClr val="bg1"/>
                </a:solidFill>
              </a:rPr>
              <a:t>M80</a:t>
            </a:r>
            <a:r>
              <a:rPr lang="zh-CN" altLang="en-US" dirty="0">
                <a:solidFill>
                  <a:schemeClr val="bg1"/>
                </a:solidFill>
              </a:rPr>
              <a:t> 耗时 </a:t>
            </a:r>
            <a:r>
              <a:rPr lang="en-US" altLang="zh-CN" dirty="0">
                <a:solidFill>
                  <a:srgbClr val="E84473"/>
                </a:solidFill>
              </a:rPr>
              <a:t>-15%</a:t>
            </a:r>
            <a:r>
              <a:rPr lang="zh-CN" altLang="en-US" dirty="0">
                <a:solidFill>
                  <a:srgbClr val="E84473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的效果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4BF02BE3-B74A-4BC7-665F-8F49114AA333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20000"/>
              </a:lnSpc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31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个人基本情况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BD6AE-3FC8-A00A-501B-3BB117FAC257}"/>
              </a:ext>
            </a:extLst>
          </p:cNvPr>
          <p:cNvSpPr/>
          <p:nvPr/>
        </p:nvSpPr>
        <p:spPr>
          <a:xfrm>
            <a:off x="549266" y="1139483"/>
            <a:ext cx="11093468" cy="5229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职业经历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</a:rPr>
              <a:t>2018</a:t>
            </a:r>
            <a:r>
              <a:rPr lang="zh-CN" altLang="en-US" sz="2000" dirty="0">
                <a:solidFill>
                  <a:schemeClr val="bg1"/>
                </a:solidFill>
              </a:rPr>
              <a:t>～</a:t>
            </a:r>
            <a:r>
              <a:rPr lang="en-US" altLang="zh-CN" sz="2000" dirty="0">
                <a:solidFill>
                  <a:schemeClr val="bg1"/>
                </a:solidFill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</a:rPr>
              <a:t> 年 知乎 社区业务平台 视频组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</a:rPr>
              <a:t> 年至今 哔哩哔哩 多媒体业务部 点播组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主要职责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负责点播 </a:t>
            </a:r>
            <a:r>
              <a:rPr lang="zh-CN" altLang="en-US" sz="2000" dirty="0">
                <a:solidFill>
                  <a:srgbClr val="E84473"/>
                </a:solidFill>
              </a:rPr>
              <a:t>业务及转码系统架构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承接点播 </a:t>
            </a:r>
            <a:r>
              <a:rPr lang="zh-CN" altLang="en-US" sz="2000" dirty="0">
                <a:solidFill>
                  <a:srgbClr val="E84473"/>
                </a:solidFill>
              </a:rPr>
              <a:t>业务需求高质量交付</a:t>
            </a:r>
            <a:endParaRPr lang="en-US" altLang="zh-CN" sz="2000" dirty="0">
              <a:solidFill>
                <a:srgbClr val="E84473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推动点播</a:t>
            </a:r>
            <a:r>
              <a:rPr lang="zh-CN" altLang="en-US" sz="2000" dirty="0">
                <a:solidFill>
                  <a:srgbClr val="E84473"/>
                </a:solidFill>
              </a:rPr>
              <a:t> 技术专项快速落地</a:t>
            </a:r>
            <a:endParaRPr lang="en-US" altLang="zh-CN" sz="2000" dirty="0">
              <a:solidFill>
                <a:srgbClr val="E8447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转码加速 </a:t>
            </a:r>
            <a:r>
              <a:rPr lang="en-US" altLang="zh-CN" dirty="0"/>
              <a:t>–</a:t>
            </a:r>
            <a:r>
              <a:rPr lang="zh-CN" altLang="en-US" dirty="0"/>
              <a:t> 全链路</a:t>
            </a:r>
            <a:r>
              <a:rPr lang="zh-CN" altLang="en-CN" dirty="0"/>
              <a:t>可观测性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F4A2-6E37-E58C-2C27-13687B6B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14" y="996458"/>
            <a:ext cx="9337572" cy="536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85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转码加速 </a:t>
            </a:r>
            <a:r>
              <a:rPr lang="en-US" altLang="zh-CN" dirty="0"/>
              <a:t>–</a:t>
            </a:r>
            <a:r>
              <a:rPr lang="zh-CN" altLang="en-US" dirty="0"/>
              <a:t> 全链路</a:t>
            </a:r>
            <a:r>
              <a:rPr lang="zh-CN" altLang="en-CN" dirty="0"/>
              <a:t>可观测性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3DC36-D159-71DD-838C-7B22C8EB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96" y="996458"/>
            <a:ext cx="9541808" cy="54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53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转码加速 </a:t>
            </a:r>
            <a:r>
              <a:rPr lang="en-US" altLang="zh-CN" dirty="0"/>
              <a:t>–</a:t>
            </a:r>
            <a:r>
              <a:rPr lang="zh-CN" altLang="en-US" dirty="0"/>
              <a:t> 全链路可</a:t>
            </a:r>
            <a:r>
              <a:rPr lang="zh-CN" altLang="en-CN" dirty="0"/>
              <a:t>观测性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3475D-0582-2535-1C80-1B074A2BB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447" y="996458"/>
            <a:ext cx="8983105" cy="55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1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转码加速 </a:t>
            </a:r>
            <a:r>
              <a:rPr lang="en-US" altLang="zh-CN" dirty="0"/>
              <a:t>–</a:t>
            </a:r>
            <a:r>
              <a:rPr lang="zh-CN" altLang="en-US" dirty="0"/>
              <a:t> 全链路可</a:t>
            </a:r>
            <a:r>
              <a:rPr lang="zh-CN" altLang="en-CN" dirty="0"/>
              <a:t>观测性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44FC5-8ABC-5F03-D2B0-B9AC841D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2191569"/>
            <a:ext cx="10960100" cy="24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0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转码加速 </a:t>
            </a:r>
            <a:r>
              <a:rPr lang="en-US" altLang="zh-CN" dirty="0"/>
              <a:t>–</a:t>
            </a:r>
            <a:r>
              <a:rPr lang="zh-CN" altLang="en-US" dirty="0"/>
              <a:t> 资源调度优化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7C23653E-BBB7-D5DE-493C-5F7C08492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54" y="1734167"/>
            <a:ext cx="5110201" cy="3650143"/>
          </a:xfrm>
          <a:prstGeom prst="rect">
            <a:avLst/>
          </a:prstGeom>
        </p:spPr>
      </p:pic>
      <p:sp>
        <p:nvSpPr>
          <p:cNvPr id="8" name="矩形 3">
            <a:extLst>
              <a:ext uri="{FF2B5EF4-FFF2-40B4-BE49-F238E27FC236}">
                <a16:creationId xmlns:a16="http://schemas.microsoft.com/office/drawing/2014/main" id="{B1D4375E-DE29-156F-C7DB-9A7811FD9FA9}"/>
              </a:ext>
            </a:extLst>
          </p:cNvPr>
          <p:cNvSpPr/>
          <p:nvPr/>
        </p:nvSpPr>
        <p:spPr>
          <a:xfrm>
            <a:off x="612456" y="996458"/>
            <a:ext cx="5862685" cy="5125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根据现有资源的任务排队情况、算力性能，进行拆分重组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E84473"/>
                </a:solidFill>
              </a:rPr>
              <a:t>专用</a:t>
            </a:r>
            <a:r>
              <a:rPr lang="zh-CN" altLang="en-US" sz="1600" dirty="0">
                <a:solidFill>
                  <a:schemeClr val="bg1"/>
                </a:solidFill>
              </a:rPr>
              <a:t>资源池，高性能、无排队，日常空闲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E84473"/>
                </a:solidFill>
              </a:rPr>
              <a:t>高优</a:t>
            </a:r>
            <a:r>
              <a:rPr lang="zh-CN" altLang="en-US" sz="1600" dirty="0">
                <a:solidFill>
                  <a:schemeClr val="bg1"/>
                </a:solidFill>
              </a:rPr>
              <a:t>资源池，高性能、低排队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低优先级池，低性能、排队不稳定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相应也对投稿业务提供</a:t>
            </a:r>
            <a:r>
              <a:rPr lang="zh-CN" altLang="en-US" sz="1600" dirty="0">
                <a:solidFill>
                  <a:srgbClr val="E84473"/>
                </a:solidFill>
              </a:rPr>
              <a:t>高、中、低</a:t>
            </a:r>
            <a:r>
              <a:rPr lang="zh-CN" altLang="en-US" sz="1600" dirty="0">
                <a:solidFill>
                  <a:schemeClr val="bg1"/>
                </a:solidFill>
              </a:rPr>
              <a:t>三档转码通道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对于 </a:t>
            </a:r>
            <a:r>
              <a:rPr lang="en-US" altLang="zh-CN" sz="1600" dirty="0">
                <a:solidFill>
                  <a:schemeClr val="bg1"/>
                </a:solidFill>
              </a:rPr>
              <a:t>P0</a:t>
            </a:r>
            <a:r>
              <a:rPr lang="zh-CN" altLang="en-US" sz="1600" dirty="0">
                <a:solidFill>
                  <a:schemeClr val="bg1"/>
                </a:solidFill>
              </a:rPr>
              <a:t> 级别的党央媒使用专用资源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高、中通道均使用高优资源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高优通道可调度高优中的高性能资源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低优通道只能使用低优资源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优化转码分时调度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业务高峰期，仅在线优化转码进入高优资源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离线优化转码适应低优资源潮汐，动态控制任务总量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48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转码加速 </a:t>
            </a:r>
            <a:r>
              <a:rPr lang="en-US" altLang="zh-CN" dirty="0"/>
              <a:t>–</a:t>
            </a:r>
            <a:r>
              <a:rPr lang="zh-CN" altLang="en-US" dirty="0"/>
              <a:t> 资源调度优化</a:t>
            </a: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B1D4375E-DE29-156F-C7DB-9A7811FD9FA9}"/>
              </a:ext>
            </a:extLst>
          </p:cNvPr>
          <p:cNvSpPr/>
          <p:nvPr/>
        </p:nvSpPr>
        <p:spPr>
          <a:xfrm>
            <a:off x="371475" y="1052511"/>
            <a:ext cx="11449050" cy="532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推动 </a:t>
            </a:r>
            <a:r>
              <a:rPr lang="en-US" altLang="zh-CN" dirty="0">
                <a:solidFill>
                  <a:schemeClr val="bg1"/>
                </a:solidFill>
              </a:rPr>
              <a:t>PaaS</a:t>
            </a:r>
            <a:r>
              <a:rPr lang="zh-CN" altLang="en-US" dirty="0">
                <a:solidFill>
                  <a:schemeClr val="bg1"/>
                </a:solidFill>
              </a:rPr>
              <a:t> 平台资源性能调度优化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修复 </a:t>
            </a:r>
            <a:r>
              <a:rPr lang="en-US" altLang="zh-CN" dirty="0">
                <a:solidFill>
                  <a:schemeClr val="bg1"/>
                </a:solidFill>
              </a:rPr>
              <a:t>sidecar</a:t>
            </a:r>
            <a:r>
              <a:rPr lang="zh-CN" altLang="en-US" dirty="0">
                <a:solidFill>
                  <a:schemeClr val="bg1"/>
                </a:solidFill>
              </a:rPr>
              <a:t> 状态丢失等导致任务</a:t>
            </a:r>
            <a:r>
              <a:rPr lang="zh-CN" altLang="en-US" dirty="0">
                <a:solidFill>
                  <a:srgbClr val="E84473"/>
                </a:solidFill>
              </a:rPr>
              <a:t>未响应</a:t>
            </a:r>
            <a:r>
              <a:rPr lang="zh-CN" altLang="en-US" dirty="0">
                <a:solidFill>
                  <a:schemeClr val="bg1"/>
                </a:solidFill>
              </a:rPr>
              <a:t>的平台历史问题，减少极值客诉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未来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新版本 </a:t>
            </a:r>
            <a:r>
              <a:rPr lang="en-US" altLang="zh-CN" dirty="0">
                <a:solidFill>
                  <a:schemeClr val="bg1"/>
                </a:solidFill>
              </a:rPr>
              <a:t>CRM</a:t>
            </a:r>
            <a:r>
              <a:rPr lang="zh-CN" altLang="en-US" dirty="0">
                <a:solidFill>
                  <a:schemeClr val="bg1"/>
                </a:solidFill>
              </a:rPr>
              <a:t> 平台、标准核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转码调度侧优化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迭代到新版状态机迭代（</a:t>
            </a:r>
            <a:r>
              <a:rPr lang="en-US" altLang="zh-CN" dirty="0">
                <a:solidFill>
                  <a:schemeClr val="bg1"/>
                </a:solidFill>
              </a:rPr>
              <a:t>GSM</a:t>
            </a:r>
            <a:r>
              <a:rPr lang="zh-CN" altLang="en-US" dirty="0">
                <a:solidFill>
                  <a:schemeClr val="bg1"/>
                </a:solidFill>
              </a:rPr>
              <a:t>），转码侧调度耗时 </a:t>
            </a:r>
            <a:r>
              <a:rPr lang="en-US" altLang="zh-CN" dirty="0">
                <a:solidFill>
                  <a:schemeClr val="bg1"/>
                </a:solidFill>
              </a:rPr>
              <a:t>M90</a:t>
            </a:r>
            <a:r>
              <a:rPr lang="zh-CN" altLang="en-US" dirty="0">
                <a:solidFill>
                  <a:schemeClr val="bg1"/>
                </a:solidFill>
              </a:rPr>
              <a:t> 优化明显</a:t>
            </a:r>
            <a:endParaRPr lang="en-US" altLang="zh-CN" dirty="0">
              <a:solidFill>
                <a:schemeClr val="bg1"/>
              </a:solidFill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常态下 </a:t>
            </a:r>
            <a:r>
              <a:rPr lang="en-US" altLang="zh-CN" dirty="0">
                <a:solidFill>
                  <a:srgbClr val="E84473"/>
                </a:solidFill>
              </a:rPr>
              <a:t>20.6s</a:t>
            </a:r>
            <a:r>
              <a:rPr lang="zh-CN" altLang="en-US" dirty="0">
                <a:solidFill>
                  <a:srgbClr val="E84473"/>
                </a:solidFill>
              </a:rPr>
              <a:t> </a:t>
            </a:r>
            <a:r>
              <a:rPr lang="en-US" altLang="zh-CN" dirty="0">
                <a:solidFill>
                  <a:srgbClr val="E84473"/>
                </a:solidFill>
              </a:rPr>
              <a:t>-&gt; 3.59s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突刺下 </a:t>
            </a:r>
            <a:r>
              <a:rPr lang="en-US" altLang="zh-CN" dirty="0">
                <a:solidFill>
                  <a:srgbClr val="E84473"/>
                </a:solidFill>
              </a:rPr>
              <a:t>105.6s -&gt; 7s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通过资源申请调整、批创建、余量嗅探、快速降级等方式，优化异构资源利用率，减少等待延迟</a:t>
            </a:r>
            <a:endParaRPr lang="en-US" altLang="zh-CN" dirty="0">
              <a:solidFill>
                <a:schemeClr val="bg1"/>
              </a:solidFill>
            </a:endParaRP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瀚博资源利用率 </a:t>
            </a:r>
            <a:r>
              <a:rPr lang="en-US" altLang="zh-CN" dirty="0">
                <a:solidFill>
                  <a:srgbClr val="E84473"/>
                </a:solidFill>
              </a:rPr>
              <a:t>80% -&gt; 95%</a:t>
            </a:r>
            <a:r>
              <a:rPr lang="zh-CN" altLang="en-US" dirty="0">
                <a:solidFill>
                  <a:schemeClr val="bg1"/>
                </a:solidFill>
              </a:rPr>
              <a:t>，平均计算耗时 </a:t>
            </a:r>
            <a:r>
              <a:rPr lang="en-US" altLang="zh-CN" dirty="0">
                <a:solidFill>
                  <a:srgbClr val="E84473"/>
                </a:solidFill>
              </a:rPr>
              <a:t>320s -&gt; 220s</a:t>
            </a:r>
          </a:p>
          <a:p>
            <a:pPr marL="1257300" lvl="2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E84473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整体平均调度耗时减少 ，从峰值 </a:t>
            </a:r>
            <a:r>
              <a:rPr lang="en-US" altLang="zh-CN" dirty="0">
                <a:solidFill>
                  <a:srgbClr val="E84473"/>
                </a:solidFill>
              </a:rPr>
              <a:t>139s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大幅波动降低到稳定 </a:t>
            </a:r>
            <a:r>
              <a:rPr lang="en-US" altLang="zh-CN" dirty="0">
                <a:solidFill>
                  <a:srgbClr val="E84473"/>
                </a:solidFill>
              </a:rPr>
              <a:t>20s</a:t>
            </a:r>
            <a:endParaRPr lang="zh-CN" altLang="en-US" dirty="0">
              <a:solidFill>
                <a:srgbClr val="E84473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D5436FA-2309-2433-E173-CCBA96AA370A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20000"/>
              </a:lnSpc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转码加速 </a:t>
            </a:r>
            <a:r>
              <a:rPr lang="en-US" altLang="zh-CN" dirty="0"/>
              <a:t>–</a:t>
            </a:r>
            <a:r>
              <a:rPr lang="zh-CN" altLang="en-US" dirty="0"/>
              <a:t> 异构计算</a:t>
            </a: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B1D4375E-DE29-156F-C7DB-9A7811FD9FA9}"/>
              </a:ext>
            </a:extLst>
          </p:cNvPr>
          <p:cNvSpPr/>
          <p:nvPr/>
        </p:nvSpPr>
        <p:spPr>
          <a:xfrm>
            <a:off x="371474" y="1052512"/>
            <a:ext cx="11449049" cy="532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Nvidia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应用到 </a:t>
            </a:r>
            <a:r>
              <a:rPr lang="en-US" altLang="zh-CN" dirty="0">
                <a:solidFill>
                  <a:schemeClr val="bg1"/>
                </a:solidFill>
              </a:rPr>
              <a:t>4K</a:t>
            </a:r>
            <a:r>
              <a:rPr lang="zh-CN" altLang="en-US" dirty="0">
                <a:solidFill>
                  <a:schemeClr val="bg1"/>
                </a:solidFill>
              </a:rPr>
              <a:t> 及 </a:t>
            </a:r>
            <a:r>
              <a:rPr lang="en-US" altLang="zh-CN" dirty="0">
                <a:solidFill>
                  <a:schemeClr val="bg1"/>
                </a:solidFill>
              </a:rPr>
              <a:t>HDR</a:t>
            </a:r>
            <a:r>
              <a:rPr lang="zh-CN" altLang="en-US" dirty="0">
                <a:solidFill>
                  <a:schemeClr val="bg1"/>
                </a:solidFill>
              </a:rPr>
              <a:t> 转码加速，以及部分普通用户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覆盖每天 </a:t>
            </a:r>
            <a:r>
              <a:rPr lang="en-US" altLang="zh-CN" dirty="0">
                <a:solidFill>
                  <a:schemeClr val="bg1"/>
                </a:solidFill>
              </a:rPr>
              <a:t>10w</a:t>
            </a:r>
            <a:r>
              <a:rPr lang="zh-CN" altLang="en-US" dirty="0">
                <a:solidFill>
                  <a:schemeClr val="bg1"/>
                </a:solidFill>
              </a:rPr>
              <a:t> 视频转码，较 </a:t>
            </a:r>
            <a:r>
              <a:rPr lang="en-US" altLang="zh-CN" dirty="0">
                <a:solidFill>
                  <a:schemeClr val="bg1"/>
                </a:solidFill>
              </a:rPr>
              <a:t>CPU</a:t>
            </a:r>
            <a:r>
              <a:rPr lang="zh-CN" altLang="en-US" dirty="0">
                <a:solidFill>
                  <a:schemeClr val="bg1"/>
                </a:solidFill>
              </a:rPr>
              <a:t> 转码耗时缩短 </a:t>
            </a:r>
            <a:r>
              <a:rPr lang="en-US" altLang="zh-CN" dirty="0">
                <a:solidFill>
                  <a:srgbClr val="E84473"/>
                </a:solidFill>
              </a:rPr>
              <a:t>65%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缺点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转出视频画质稍差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solidFill>
                  <a:schemeClr val="bg1"/>
                </a:solidFill>
              </a:rPr>
              <a:t>Vastai</a:t>
            </a:r>
            <a:r>
              <a:rPr lang="zh-CN" altLang="en-US" dirty="0">
                <a:solidFill>
                  <a:schemeClr val="bg1"/>
                </a:solidFill>
              </a:rPr>
              <a:t> 瀚博计算卡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应用到转码高优通道</a:t>
            </a:r>
            <a:r>
              <a:rPr lang="en-US" altLang="zh-CN" dirty="0">
                <a:solidFill>
                  <a:schemeClr val="bg1"/>
                </a:solidFill>
              </a:rPr>
              <a:t>(10w</a:t>
            </a:r>
            <a:r>
              <a:rPr lang="zh-CN" altLang="en-US" dirty="0">
                <a:solidFill>
                  <a:schemeClr val="bg1"/>
                </a:solidFill>
              </a:rPr>
              <a:t> 粉、高粘性、商单 </a:t>
            </a:r>
            <a:r>
              <a:rPr lang="en-US" altLang="zh-CN" dirty="0">
                <a:solidFill>
                  <a:schemeClr val="bg1"/>
                </a:solidFill>
              </a:rPr>
              <a:t>UP</a:t>
            </a:r>
            <a:r>
              <a:rPr lang="zh-CN" altLang="en-US" dirty="0">
                <a:solidFill>
                  <a:schemeClr val="bg1"/>
                </a:solidFill>
              </a:rPr>
              <a:t> 主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在转码耗时缩短 </a:t>
            </a:r>
            <a:r>
              <a:rPr lang="en-US" altLang="zh-CN" dirty="0">
                <a:solidFill>
                  <a:srgbClr val="E84473"/>
                </a:solidFill>
              </a:rPr>
              <a:t>20%</a:t>
            </a:r>
            <a:r>
              <a:rPr lang="zh-CN" altLang="en-US" dirty="0">
                <a:solidFill>
                  <a:schemeClr val="bg1"/>
                </a:solidFill>
              </a:rPr>
              <a:t> 的情况下，转出视频画质更高且码率更低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52EF2E-2E29-FFEC-C296-AAF00CFE3165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20000"/>
              </a:lnSpc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519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转码加速 </a:t>
            </a:r>
            <a:r>
              <a:rPr lang="en-US" altLang="zh-CN" dirty="0"/>
              <a:t>–</a:t>
            </a:r>
            <a:r>
              <a:rPr lang="zh-CN" altLang="en-US" dirty="0"/>
              <a:t> 业务收益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6A1C2157-2918-D88A-5EB7-63CE82FDBE1E}"/>
              </a:ext>
            </a:extLst>
          </p:cNvPr>
          <p:cNvSpPr/>
          <p:nvPr/>
        </p:nvSpPr>
        <p:spPr>
          <a:xfrm>
            <a:off x="371475" y="1052513"/>
            <a:ext cx="11449050" cy="5329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转码 </a:t>
            </a:r>
            <a:r>
              <a:rPr lang="en-US" altLang="zh-CN" dirty="0">
                <a:solidFill>
                  <a:schemeClr val="bg1"/>
                </a:solidFill>
              </a:rPr>
              <a:t>M80</a:t>
            </a:r>
            <a:r>
              <a:rPr lang="zh-CN" altLang="en-US" dirty="0">
                <a:solidFill>
                  <a:schemeClr val="bg1"/>
                </a:solidFill>
              </a:rPr>
              <a:t> 耗时缩短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大盘 </a:t>
            </a:r>
            <a:r>
              <a:rPr lang="en-US" altLang="zh-CN" dirty="0">
                <a:solidFill>
                  <a:schemeClr val="bg1"/>
                </a:solidFill>
              </a:rPr>
              <a:t>543s -&gt; 355s(</a:t>
            </a:r>
            <a:r>
              <a:rPr lang="en-US" altLang="zh-CN" dirty="0">
                <a:solidFill>
                  <a:srgbClr val="E84473"/>
                </a:solidFill>
              </a:rPr>
              <a:t>-34.6%</a:t>
            </a:r>
            <a:r>
              <a:rPr lang="en-US" altLang="zh-CN" dirty="0">
                <a:solidFill>
                  <a:schemeClr val="bg1"/>
                </a:solidFill>
              </a:rPr>
              <a:t>) 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高优 </a:t>
            </a:r>
            <a:r>
              <a:rPr lang="en-US" altLang="zh-CN" dirty="0">
                <a:solidFill>
                  <a:schemeClr val="bg1"/>
                </a:solidFill>
              </a:rPr>
              <a:t>UP 826s -&gt; 557s(</a:t>
            </a:r>
            <a:r>
              <a:rPr lang="en-US" altLang="zh-CN" dirty="0">
                <a:solidFill>
                  <a:srgbClr val="E84473"/>
                </a:solidFill>
              </a:rPr>
              <a:t>-32.6%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2023Q3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UP</a:t>
            </a:r>
            <a:r>
              <a:rPr lang="zh-CN" altLang="en-US" dirty="0">
                <a:solidFill>
                  <a:schemeClr val="bg1"/>
                </a:solidFill>
              </a:rPr>
              <a:t>主</a:t>
            </a:r>
            <a:r>
              <a:rPr lang="en-US" altLang="zh-CN" dirty="0">
                <a:solidFill>
                  <a:schemeClr val="bg1"/>
                </a:solidFill>
              </a:rPr>
              <a:t>NPS</a:t>
            </a:r>
            <a:r>
              <a:rPr lang="zh-CN" altLang="en-US" dirty="0">
                <a:solidFill>
                  <a:schemeClr val="bg1"/>
                </a:solidFill>
              </a:rPr>
              <a:t>满意度调查，审核模块相比 </a:t>
            </a:r>
            <a:r>
              <a:rPr lang="en-US" altLang="zh-CN" dirty="0">
                <a:solidFill>
                  <a:schemeClr val="bg1"/>
                </a:solidFill>
              </a:rPr>
              <a:t>Q2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稿件催审核客诉量减少 </a:t>
            </a:r>
            <a:r>
              <a:rPr lang="en-US" altLang="zh-CN" dirty="0">
                <a:solidFill>
                  <a:srgbClr val="E84473"/>
                </a:solidFill>
              </a:rPr>
              <a:t>48%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万粉以上满意度 </a:t>
            </a:r>
            <a:r>
              <a:rPr lang="en-US" altLang="zh-CN" dirty="0">
                <a:solidFill>
                  <a:srgbClr val="E84473"/>
                </a:solidFill>
              </a:rPr>
              <a:t>59%</a:t>
            </a:r>
            <a:r>
              <a:rPr lang="zh-CN" altLang="en-US" dirty="0">
                <a:solidFill>
                  <a:srgbClr val="E84473"/>
                </a:solidFill>
              </a:rPr>
              <a:t> </a:t>
            </a:r>
            <a:r>
              <a:rPr lang="en-US" altLang="zh-CN" dirty="0">
                <a:solidFill>
                  <a:srgbClr val="E84473"/>
                </a:solidFill>
              </a:rPr>
              <a:t>-&gt; 72%</a:t>
            </a:r>
            <a:r>
              <a:rPr lang="zh-CN" altLang="en-US" dirty="0">
                <a:solidFill>
                  <a:schemeClr val="bg1"/>
                </a:solidFill>
              </a:rPr>
              <a:t>，排名</a:t>
            </a:r>
            <a:r>
              <a:rPr lang="zh-CN" altLang="en-US" dirty="0">
                <a:solidFill>
                  <a:srgbClr val="E84473"/>
                </a:solidFill>
              </a:rPr>
              <a:t>倒数第三 </a:t>
            </a:r>
            <a:r>
              <a:rPr lang="en-US" altLang="zh-CN" dirty="0">
                <a:solidFill>
                  <a:srgbClr val="E84473"/>
                </a:solidFill>
              </a:rPr>
              <a:t>-&gt; </a:t>
            </a:r>
            <a:r>
              <a:rPr lang="zh-CN" altLang="en-US" dirty="0">
                <a:solidFill>
                  <a:srgbClr val="E84473"/>
                </a:solidFill>
              </a:rPr>
              <a:t>排名第三</a:t>
            </a:r>
            <a:endParaRPr lang="en-US" altLang="zh-CN" dirty="0">
              <a:solidFill>
                <a:srgbClr val="E84473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万粉以下满意度 </a:t>
            </a:r>
            <a:r>
              <a:rPr lang="en-US" altLang="zh-CN" dirty="0">
                <a:solidFill>
                  <a:srgbClr val="E84473"/>
                </a:solidFill>
              </a:rPr>
              <a:t>60% -&gt; 77%</a:t>
            </a:r>
            <a:r>
              <a:rPr lang="zh-CN" altLang="en-US" dirty="0">
                <a:solidFill>
                  <a:schemeClr val="bg1"/>
                </a:solidFill>
              </a:rPr>
              <a:t>，排名</a:t>
            </a:r>
            <a:r>
              <a:rPr lang="zh-CN" altLang="en-US" dirty="0">
                <a:solidFill>
                  <a:srgbClr val="E84473"/>
                </a:solidFill>
              </a:rPr>
              <a:t>倒数第三 </a:t>
            </a:r>
            <a:r>
              <a:rPr lang="en-US" altLang="zh-CN" dirty="0">
                <a:solidFill>
                  <a:srgbClr val="E84473"/>
                </a:solidFill>
              </a:rPr>
              <a:t>-&gt; </a:t>
            </a:r>
            <a:r>
              <a:rPr lang="zh-CN" altLang="en-US" dirty="0">
                <a:solidFill>
                  <a:srgbClr val="E84473"/>
                </a:solidFill>
              </a:rPr>
              <a:t>排名第一</a:t>
            </a:r>
            <a:endParaRPr lang="en-US" altLang="zh-CN" dirty="0">
              <a:solidFill>
                <a:srgbClr val="E84473"/>
              </a:solidFill>
            </a:endParaRP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52DA63C9-3C4E-E453-D842-C066BBED41C5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20000"/>
              </a:lnSpc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11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业务赋能 </a:t>
            </a:r>
            <a:r>
              <a:rPr lang="en-US" altLang="zh-CN" dirty="0"/>
              <a:t>–</a:t>
            </a:r>
            <a:r>
              <a:rPr lang="zh-CN" altLang="en-US" dirty="0"/>
              <a:t> 通用转码流程</a:t>
            </a:r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67426904-EB89-AECB-4F10-225D43E13B3E}"/>
              </a:ext>
            </a:extLst>
          </p:cNvPr>
          <p:cNvSpPr/>
          <p:nvPr/>
        </p:nvSpPr>
        <p:spPr>
          <a:xfrm>
            <a:off x="371474" y="1052512"/>
            <a:ext cx="5850906" cy="532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提供</a:t>
            </a:r>
            <a:r>
              <a:rPr lang="zh-CN" altLang="en-US" dirty="0">
                <a:solidFill>
                  <a:srgbClr val="E84473"/>
                </a:solidFill>
              </a:rPr>
              <a:t>标准化</a:t>
            </a:r>
            <a:r>
              <a:rPr lang="zh-CN" altLang="en-US" dirty="0">
                <a:solidFill>
                  <a:schemeClr val="bg1"/>
                </a:solidFill>
              </a:rPr>
              <a:t>接入流程及接口文档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缩短通用的转码需求开发工时 </a:t>
            </a:r>
            <a:r>
              <a:rPr lang="en-US" altLang="zh-CN" dirty="0">
                <a:solidFill>
                  <a:srgbClr val="E84473"/>
                </a:solidFill>
              </a:rPr>
              <a:t>1w</a:t>
            </a:r>
            <a:r>
              <a:rPr lang="zh-CN" altLang="en-US" dirty="0">
                <a:solidFill>
                  <a:srgbClr val="E84473"/>
                </a:solidFill>
              </a:rPr>
              <a:t> </a:t>
            </a:r>
            <a:r>
              <a:rPr lang="en-US" altLang="zh-CN" dirty="0">
                <a:solidFill>
                  <a:srgbClr val="E84473"/>
                </a:solidFill>
              </a:rPr>
              <a:t>-&gt; 0.5d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采用</a:t>
            </a:r>
            <a:r>
              <a:rPr lang="zh-CN" altLang="en-US" dirty="0">
                <a:solidFill>
                  <a:srgbClr val="E84473"/>
                </a:solidFill>
              </a:rPr>
              <a:t>预设选项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rgbClr val="E84473"/>
                </a:solidFill>
              </a:rPr>
              <a:t>部分可调</a:t>
            </a:r>
            <a:r>
              <a:rPr lang="zh-CN" altLang="en-US" dirty="0">
                <a:solidFill>
                  <a:schemeClr val="bg1"/>
                </a:solidFill>
              </a:rPr>
              <a:t>的配置化接口设计，降低</a:t>
            </a:r>
            <a:r>
              <a:rPr lang="zh-CN" altLang="en-CN" dirty="0">
                <a:solidFill>
                  <a:schemeClr val="bg1"/>
                </a:solidFill>
              </a:rPr>
              <a:t>业务方</a:t>
            </a:r>
            <a:r>
              <a:rPr lang="zh-CN" altLang="en-US" dirty="0">
                <a:solidFill>
                  <a:schemeClr val="bg1"/>
                </a:solidFill>
              </a:rPr>
              <a:t>使用门槛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已承接 </a:t>
            </a:r>
            <a:r>
              <a:rPr lang="en-US" altLang="zh-CN" dirty="0">
                <a:solidFill>
                  <a:schemeClr val="bg1"/>
                </a:solidFill>
              </a:rPr>
              <a:t>18</a:t>
            </a:r>
            <a:r>
              <a:rPr lang="zh-CN" altLang="en-US" dirty="0">
                <a:solidFill>
                  <a:schemeClr val="bg1"/>
                </a:solidFill>
              </a:rPr>
              <a:t> 个</a:t>
            </a:r>
            <a:r>
              <a:rPr lang="zh-CN" altLang="en-CN" dirty="0">
                <a:solidFill>
                  <a:schemeClr val="bg1"/>
                </a:solidFill>
              </a:rPr>
              <a:t>业务方</a:t>
            </a:r>
            <a:r>
              <a:rPr lang="zh-CN" altLang="en-US" dirty="0">
                <a:solidFill>
                  <a:schemeClr val="bg1"/>
                </a:solidFill>
              </a:rPr>
              <a:t>，大部分都使用现成能力，实现</a:t>
            </a:r>
            <a:r>
              <a:rPr lang="zh-CN" altLang="en-US" dirty="0">
                <a:solidFill>
                  <a:srgbClr val="E84473"/>
                </a:solidFill>
              </a:rPr>
              <a:t>低成本</a:t>
            </a:r>
            <a:r>
              <a:rPr lang="zh-CN" altLang="en-US" dirty="0">
                <a:solidFill>
                  <a:schemeClr val="bg1"/>
                </a:solidFill>
              </a:rPr>
              <a:t>接入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集成通用多媒体能力，在迭代中收敛通用需求并沉淀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加水印、前后贴片、兼容美摄的音频波形图等能力，支撑多个业务方完成</a:t>
            </a:r>
            <a:r>
              <a:rPr lang="zh-CN" altLang="en-US" sz="1800" dirty="0">
                <a:solidFill>
                  <a:schemeClr val="bg1"/>
                </a:solidFill>
              </a:rPr>
              <a:t>云剪辑 </a:t>
            </a:r>
            <a:r>
              <a:rPr lang="en-US" altLang="zh-CN" sz="1800" dirty="0">
                <a:solidFill>
                  <a:schemeClr val="bg1"/>
                </a:solidFill>
              </a:rPr>
              <a:t>SDK</a:t>
            </a:r>
            <a:r>
              <a:rPr lang="zh-CN" altLang="en-US" sz="1800" dirty="0">
                <a:solidFill>
                  <a:schemeClr val="bg1"/>
                </a:solidFill>
              </a:rPr>
              <a:t> 的下线替换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zh-CN" altLang="en-US" sz="1800" dirty="0">
                <a:solidFill>
                  <a:schemeClr val="bg1"/>
                </a:solidFill>
              </a:rPr>
              <a:t>节省续约成本</a:t>
            </a:r>
            <a:r>
              <a:rPr lang="zh-CN" alt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rgbClr val="E84473"/>
                </a:solidFill>
              </a:rPr>
              <a:t>100w/</a:t>
            </a:r>
            <a:r>
              <a:rPr lang="zh-CN" altLang="en-US" sz="1800" dirty="0">
                <a:solidFill>
                  <a:srgbClr val="E84473"/>
                </a:solidFill>
              </a:rPr>
              <a:t>年</a:t>
            </a:r>
            <a:endParaRPr lang="en-US" altLang="zh-CN" sz="1800" dirty="0">
              <a:solidFill>
                <a:srgbClr val="E84473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场景</a:t>
            </a:r>
            <a:r>
              <a:rPr lang="zh-CN" altLang="en-CN" dirty="0">
                <a:solidFill>
                  <a:schemeClr val="bg1"/>
                </a:solidFill>
              </a:rPr>
              <a:t>抽</a:t>
            </a:r>
            <a:r>
              <a:rPr lang="zh-CN" altLang="en-US" dirty="0">
                <a:solidFill>
                  <a:schemeClr val="bg1"/>
                </a:solidFill>
              </a:rPr>
              <a:t>帧，支撑机审核离线回扫链路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8" name="Picture 7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A081CA9-A6B2-90D1-74ED-0B7907E7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67" y="996458"/>
            <a:ext cx="5042734" cy="56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56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业务赋能 </a:t>
            </a:r>
            <a:r>
              <a:rPr lang="en-US" altLang="zh-CN" dirty="0"/>
              <a:t>–</a:t>
            </a:r>
            <a:r>
              <a:rPr lang="zh-CN" altLang="en-US" dirty="0"/>
              <a:t> 版权保护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922979DC-AEE0-6F0A-5E47-A9137ED85541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20000"/>
              </a:lnSpc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5ADE2393-C55C-6EF6-B42C-45D04635EDDD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完成 </a:t>
            </a:r>
            <a:r>
              <a:rPr lang="en-US" altLang="zh-CN" dirty="0">
                <a:solidFill>
                  <a:schemeClr val="bg1"/>
                </a:solidFill>
              </a:rPr>
              <a:t>DRM</a:t>
            </a:r>
            <a:r>
              <a:rPr lang="zh-CN" altLang="en-US" dirty="0">
                <a:solidFill>
                  <a:schemeClr val="bg1"/>
                </a:solidFill>
              </a:rPr>
              <a:t> 在点播场景全链路落地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同时支持商业方案 </a:t>
            </a:r>
            <a:r>
              <a:rPr lang="en-US" altLang="zh-CN" dirty="0" err="1">
                <a:solidFill>
                  <a:schemeClr val="bg1"/>
                </a:solidFill>
              </a:rPr>
              <a:t>WideVine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FairPlay</a:t>
            </a:r>
            <a:r>
              <a:rPr lang="zh-CN" altLang="en-US" dirty="0">
                <a:solidFill>
                  <a:schemeClr val="bg1"/>
                </a:solidFill>
              </a:rPr>
              <a:t> 以及自研方案 </a:t>
            </a:r>
            <a:r>
              <a:rPr lang="en-US" altLang="zh-CN" dirty="0" err="1">
                <a:solidFill>
                  <a:schemeClr val="bg1"/>
                </a:solidFill>
              </a:rPr>
              <a:t>BiliDRM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覆盖 </a:t>
            </a:r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 端、客户端、</a:t>
            </a:r>
            <a:r>
              <a:rPr lang="en-US" altLang="zh-CN" dirty="0">
                <a:solidFill>
                  <a:schemeClr val="bg1"/>
                </a:solidFill>
              </a:rPr>
              <a:t>TV</a:t>
            </a:r>
            <a:r>
              <a:rPr lang="zh-CN" altLang="en-US" dirty="0">
                <a:solidFill>
                  <a:schemeClr val="bg1"/>
                </a:solidFill>
              </a:rPr>
              <a:t> 端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在春华业务上，对课堂</a:t>
            </a:r>
            <a:r>
              <a:rPr lang="zh-CN" altLang="en-US" dirty="0">
                <a:solidFill>
                  <a:srgbClr val="E84473"/>
                </a:solidFill>
              </a:rPr>
              <a:t>付费</a:t>
            </a:r>
            <a:r>
              <a:rPr lang="zh-CN" altLang="en-US" dirty="0">
                <a:solidFill>
                  <a:schemeClr val="bg1"/>
                </a:solidFill>
              </a:rPr>
              <a:t>内容提供版权保护，防止资源泄漏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在 </a:t>
            </a:r>
            <a:r>
              <a:rPr lang="en-US" altLang="zh-CN" dirty="0">
                <a:solidFill>
                  <a:schemeClr val="bg1"/>
                </a:solidFill>
              </a:rPr>
              <a:t>OGV</a:t>
            </a:r>
            <a:r>
              <a:rPr lang="zh-CN" altLang="en-US" dirty="0">
                <a:solidFill>
                  <a:schemeClr val="bg1"/>
                </a:solidFill>
              </a:rPr>
              <a:t> 业务上，帮助 </a:t>
            </a:r>
            <a:r>
              <a:rPr lang="en-US" altLang="zh-CN" dirty="0">
                <a:solidFill>
                  <a:schemeClr val="bg1"/>
                </a:solidFill>
              </a:rPr>
              <a:t>OGV</a:t>
            </a:r>
            <a:r>
              <a:rPr lang="zh-CN" altLang="en-US" dirty="0">
                <a:solidFill>
                  <a:schemeClr val="bg1"/>
                </a:solidFill>
              </a:rPr>
              <a:t> 通过</a:t>
            </a:r>
            <a:r>
              <a:rPr lang="zh-CN" altLang="en-US" dirty="0">
                <a:solidFill>
                  <a:srgbClr val="E84473"/>
                </a:solidFill>
              </a:rPr>
              <a:t>迪士尼、环球</a:t>
            </a:r>
            <a:r>
              <a:rPr lang="zh-CN" altLang="en-US" dirty="0">
                <a:solidFill>
                  <a:schemeClr val="bg1"/>
                </a:solidFill>
              </a:rPr>
              <a:t>等强版权诉求的合作方，通过版权保护检测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从而达成内容合作，成功在站内引入</a:t>
            </a:r>
            <a:r>
              <a:rPr lang="zh-CN" altLang="en-US" dirty="0">
                <a:solidFill>
                  <a:srgbClr val="E84473"/>
                </a:solidFill>
              </a:rPr>
              <a:t>强版权</a:t>
            </a:r>
            <a:r>
              <a:rPr lang="zh-CN" altLang="en-US" dirty="0">
                <a:solidFill>
                  <a:schemeClr val="bg1"/>
                </a:solidFill>
              </a:rPr>
              <a:t>内容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>
            <a:fillRect/>
          </a:stretch>
        </p:blipFill>
        <p:spPr>
          <a:xfrm>
            <a:off x="10895593" y="126080"/>
            <a:ext cx="1117566" cy="570903"/>
          </a:xfrm>
          <a:prstGeom prst="rect">
            <a:avLst/>
          </a:prstGeom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975088" y="0"/>
            <a:ext cx="473884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17"/>
          <p:cNvSpPr>
            <a:spLocks noChangeArrowheads="1"/>
          </p:cNvSpPr>
          <p:nvPr/>
        </p:nvSpPr>
        <p:spPr bwMode="auto">
          <a:xfrm>
            <a:off x="1555484" y="0"/>
            <a:ext cx="126609" cy="1139483"/>
          </a:xfrm>
          <a:prstGeom prst="rect">
            <a:avLst/>
          </a:prstGeom>
          <a:solidFill>
            <a:srgbClr val="2DA9E1"/>
          </a:solidFill>
          <a:ln>
            <a:noFill/>
          </a:ln>
        </p:spPr>
        <p:txBody>
          <a:bodyPr anchor="ctr"/>
          <a:lstStyle/>
          <a:p>
            <a:pPr algn="ctr"/>
            <a:endParaRPr lang="en-US" altLang="zh-CN" sz="4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5"/>
          <p:cNvSpPr>
            <a:spLocks noChangeArrowheads="1"/>
          </p:cNvSpPr>
          <p:nvPr/>
        </p:nvSpPr>
        <p:spPr bwMode="auto">
          <a:xfrm>
            <a:off x="1788605" y="554708"/>
            <a:ext cx="5289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solidFill>
                  <a:srgbClr val="2DA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Roboto Th" pitchFamily="2" charset="0"/>
              </a:rPr>
              <a:t>过去一年主要成绩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BD6AE-3FC8-A00A-501B-3BB117FAC257}"/>
              </a:ext>
            </a:extLst>
          </p:cNvPr>
          <p:cNvSpPr/>
          <p:nvPr/>
        </p:nvSpPr>
        <p:spPr>
          <a:xfrm>
            <a:off x="664657" y="1139483"/>
            <a:ext cx="10862685" cy="5229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降本增效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完成 窄带高清联合预测、快速窄带高清、编码器升级、机器学习前处理 等十余个技术降本项目落地，达成点播带宽低于预算 </a:t>
            </a:r>
            <a:r>
              <a:rPr lang="en-US" altLang="zh-CN" sz="1600" dirty="0">
                <a:solidFill>
                  <a:srgbClr val="E84473"/>
                </a:solidFill>
              </a:rPr>
              <a:t>20%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成果，节省 </a:t>
            </a:r>
            <a:r>
              <a:rPr lang="en-US" altLang="zh-CN" sz="1600" dirty="0">
                <a:solidFill>
                  <a:srgbClr val="E84473"/>
                </a:solidFill>
              </a:rPr>
              <a:t>2</a:t>
            </a:r>
            <a:r>
              <a:rPr lang="zh-CN" altLang="en-US" sz="1600" dirty="0">
                <a:solidFill>
                  <a:srgbClr val="E84473"/>
                </a:solidFill>
              </a:rPr>
              <a:t>亿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成本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实现转码客观质量标定系统，编码器迭代参数</a:t>
            </a:r>
            <a:r>
              <a:rPr lang="zh-CN" altLang="en-CN" sz="1600" dirty="0">
                <a:solidFill>
                  <a:schemeClr val="tx1">
                    <a:lumMod val="50000"/>
                  </a:schemeClr>
                </a:solidFill>
              </a:rPr>
              <a:t>标定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耗时缩短 </a:t>
            </a:r>
            <a:r>
              <a:rPr lang="en-US" altLang="zh-CN" sz="1600" dirty="0">
                <a:solidFill>
                  <a:srgbClr val="E84473"/>
                </a:solidFill>
              </a:rPr>
              <a:t>5d</a:t>
            </a:r>
            <a:r>
              <a:rPr lang="zh-CN" altLang="en-US" sz="1600" dirty="0">
                <a:solidFill>
                  <a:srgbClr val="E84473"/>
                </a:solidFill>
              </a:rPr>
              <a:t> </a:t>
            </a:r>
            <a:r>
              <a:rPr lang="en-US" altLang="zh-CN" sz="1600" dirty="0">
                <a:solidFill>
                  <a:srgbClr val="E84473"/>
                </a:solidFill>
              </a:rPr>
              <a:t>-&gt; 1d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，同时误差缩小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rgbClr val="E84473"/>
                </a:solidFill>
              </a:rPr>
              <a:t>0.5db</a:t>
            </a:r>
            <a:r>
              <a:rPr lang="zh-CN" altLang="en-US" sz="1600" dirty="0">
                <a:solidFill>
                  <a:srgbClr val="E84473"/>
                </a:solidFill>
              </a:rPr>
              <a:t> </a:t>
            </a:r>
            <a:r>
              <a:rPr lang="en-US" altLang="zh-CN" sz="1600" dirty="0">
                <a:solidFill>
                  <a:srgbClr val="E84473"/>
                </a:solidFill>
              </a:rPr>
              <a:t>-&gt;</a:t>
            </a:r>
            <a:r>
              <a:rPr lang="zh-CN" altLang="en-US" sz="1600" dirty="0">
                <a:solidFill>
                  <a:srgbClr val="E84473"/>
                </a:solidFill>
              </a:rPr>
              <a:t> </a:t>
            </a:r>
            <a:r>
              <a:rPr lang="en-US" altLang="zh-CN" sz="1600" dirty="0">
                <a:solidFill>
                  <a:srgbClr val="E84473"/>
                </a:solidFill>
              </a:rPr>
              <a:t>0.1db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完成画质主观评测平台，缩短算法上线周期 </a:t>
            </a:r>
            <a:r>
              <a:rPr lang="en-US" altLang="zh-CN" sz="1600" dirty="0">
                <a:solidFill>
                  <a:srgbClr val="E84473"/>
                </a:solidFill>
              </a:rPr>
              <a:t>50%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E84473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业务赋能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在有限资源下优化点播转码效率，达成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M80 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转码耗时缩短，大盘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543s -&gt; 355s(</a:t>
            </a:r>
            <a:r>
              <a:rPr lang="en-US" altLang="zh-CN" sz="1600" dirty="0">
                <a:solidFill>
                  <a:srgbClr val="E84473"/>
                </a:solidFill>
              </a:rPr>
              <a:t>-34.6%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，高优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UP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826s -&gt; 557s(</a:t>
            </a:r>
            <a:r>
              <a:rPr lang="en-US" altLang="zh-CN" sz="1600" dirty="0">
                <a:solidFill>
                  <a:srgbClr val="E84473"/>
                </a:solidFill>
              </a:rPr>
              <a:t>-32.6%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；助力审核体验优化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NPS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从吊车尾到 </a:t>
            </a:r>
            <a:r>
              <a:rPr lang="en-US" altLang="zh-CN" sz="1600" dirty="0">
                <a:solidFill>
                  <a:srgbClr val="E84473"/>
                </a:solidFill>
              </a:rPr>
              <a:t>top3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实现通用转码流程，集成多种通用多媒体能力并提供</a:t>
            </a:r>
            <a:r>
              <a:rPr lang="zh-CN" altLang="en-US" sz="1600" dirty="0">
                <a:solidFill>
                  <a:srgbClr val="E84473"/>
                </a:solidFill>
              </a:rPr>
              <a:t>标准化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接入；支撑云剪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SDK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的下线替换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节省 </a:t>
            </a:r>
            <a:r>
              <a:rPr lang="en-US" altLang="zh-CN" sz="1600" dirty="0">
                <a:solidFill>
                  <a:srgbClr val="E84473"/>
                </a:solidFill>
              </a:rPr>
              <a:t>100w/</a:t>
            </a:r>
            <a:r>
              <a:rPr lang="zh-CN" altLang="en-US" sz="1600" dirty="0">
                <a:solidFill>
                  <a:srgbClr val="E84473"/>
                </a:solidFill>
              </a:rPr>
              <a:t>年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完成点播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DRM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在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OGV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 及春华付费课堂等强版权场景落地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E84473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技术建设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完成投稿转码</a:t>
            </a:r>
            <a:r>
              <a:rPr lang="zh-CN" altLang="en-US" sz="1600" dirty="0">
                <a:solidFill>
                  <a:srgbClr val="E84473"/>
                </a:solidFill>
              </a:rPr>
              <a:t>全链路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监控建设，建立点播业务监控大盘、服务号值班机制及相应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</a:rPr>
              <a:t>SOP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完成转码内部</a:t>
            </a:r>
            <a:r>
              <a:rPr lang="zh-CN" altLang="en-US" sz="1600" dirty="0">
                <a:solidFill>
                  <a:srgbClr val="E84473"/>
                </a:solidFill>
              </a:rPr>
              <a:t>可观测性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</a:rPr>
              <a:t>建设，为耗时排查及资源预估提供数据支撑；下探分析优化调度平均耗时缩短 </a:t>
            </a:r>
            <a:r>
              <a:rPr lang="en-US" altLang="zh-CN" sz="1600" dirty="0">
                <a:solidFill>
                  <a:srgbClr val="E84473"/>
                </a:solidFill>
              </a:rPr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3443679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业务赋能 </a:t>
            </a:r>
            <a:r>
              <a:rPr lang="en-US" altLang="zh-CN" dirty="0"/>
              <a:t>–</a:t>
            </a:r>
            <a:r>
              <a:rPr lang="zh-CN" altLang="en-US" dirty="0"/>
              <a:t> 画质增强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5DC71-658A-20D5-C0C6-043CA499F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357" y="2017813"/>
            <a:ext cx="6766295" cy="312178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AD18171-BE5F-DA5C-AD93-BEA231CB4E27}"/>
              </a:ext>
            </a:extLst>
          </p:cNvPr>
          <p:cNvSpPr/>
          <p:nvPr/>
        </p:nvSpPr>
        <p:spPr>
          <a:xfrm>
            <a:off x="569259" y="996458"/>
            <a:ext cx="4092682" cy="5164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除了已有的超分能力，新增加</a:t>
            </a:r>
            <a:r>
              <a:rPr lang="zh-CN" altLang="en-US" sz="1600" dirty="0">
                <a:solidFill>
                  <a:srgbClr val="E84473"/>
                </a:solidFill>
              </a:rPr>
              <a:t>智能插帧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zh-CN" altLang="en-US" sz="1600" dirty="0">
                <a:solidFill>
                  <a:srgbClr val="E84473"/>
                </a:solidFill>
              </a:rPr>
              <a:t>智能 </a:t>
            </a:r>
            <a:r>
              <a:rPr lang="en-US" altLang="zh-CN" sz="1600" dirty="0">
                <a:solidFill>
                  <a:srgbClr val="E84473"/>
                </a:solidFill>
              </a:rPr>
              <a:t>HDR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zh-CN" altLang="en-US" sz="1600" dirty="0">
                <a:solidFill>
                  <a:srgbClr val="E84473"/>
                </a:solidFill>
              </a:rPr>
              <a:t>画面修复</a:t>
            </a:r>
            <a:r>
              <a:rPr lang="zh-CN" altLang="en-US" sz="1600" dirty="0">
                <a:solidFill>
                  <a:schemeClr val="bg1"/>
                </a:solidFill>
              </a:rPr>
              <a:t>等增强能力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支持多种增强能力</a:t>
            </a:r>
            <a:r>
              <a:rPr lang="zh-CN" altLang="en-US" sz="1600" dirty="0">
                <a:solidFill>
                  <a:srgbClr val="E84473"/>
                </a:solidFill>
              </a:rPr>
              <a:t>叠加组合</a:t>
            </a:r>
            <a:endParaRPr lang="en-US" altLang="zh-CN" sz="1600" dirty="0">
              <a:solidFill>
                <a:srgbClr val="E84473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E84473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使用超分</a:t>
            </a:r>
            <a:r>
              <a:rPr lang="en-US" altLang="zh-CN" sz="1600" dirty="0">
                <a:solidFill>
                  <a:schemeClr val="bg1"/>
                </a:solidFill>
              </a:rPr>
              <a:t>+</a:t>
            </a:r>
            <a:r>
              <a:rPr lang="zh-CN" altLang="en-CN" sz="1600" dirty="0">
                <a:solidFill>
                  <a:schemeClr val="bg1"/>
                </a:solidFill>
              </a:rPr>
              <a:t>插帧</a:t>
            </a:r>
            <a:r>
              <a:rPr lang="zh-CN" altLang="en-US" sz="1600" dirty="0">
                <a:solidFill>
                  <a:schemeClr val="bg1"/>
                </a:solidFill>
              </a:rPr>
              <a:t>的组合能力，完成对运营侧周杰伦专项活动的支持，全平台</a:t>
            </a:r>
            <a:r>
              <a:rPr lang="zh-CN" altLang="en-US" sz="1600" dirty="0">
                <a:solidFill>
                  <a:srgbClr val="E84473"/>
                </a:solidFill>
              </a:rPr>
              <a:t>最高画质</a:t>
            </a:r>
            <a:endParaRPr lang="en-US" altLang="zh-CN" sz="1600" dirty="0">
              <a:solidFill>
                <a:srgbClr val="E844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54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晋升后岗位职责与目标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/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晋升后的岗位职责和目标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en-US" sz="2000" dirty="0">
                <a:solidFill>
                  <a:schemeClr val="bg1"/>
                </a:solidFill>
              </a:rPr>
              <a:t>自身</a:t>
            </a:r>
            <a:r>
              <a:rPr lang="en-US" altLang="zh-CN" sz="2000" dirty="0">
                <a:solidFill>
                  <a:schemeClr val="bg1"/>
                </a:solidFill>
              </a:rPr>
              <a:t>]</a:t>
            </a:r>
            <a:r>
              <a:rPr lang="zh-CN" altLang="en-US" sz="2000" dirty="0">
                <a:solidFill>
                  <a:srgbClr val="E84473"/>
                </a:solidFill>
              </a:rPr>
              <a:t> 加强自我要求</a:t>
            </a:r>
            <a:r>
              <a:rPr lang="zh-CN" altLang="en-US" sz="2000" dirty="0">
                <a:solidFill>
                  <a:schemeClr val="bg1"/>
                </a:solidFill>
              </a:rPr>
              <a:t>，加强对团队产出与成长的关注，</a:t>
            </a:r>
            <a:r>
              <a:rPr lang="zh-CN" altLang="en-US" sz="2000" dirty="0">
                <a:solidFill>
                  <a:srgbClr val="E84473"/>
                </a:solidFill>
              </a:rPr>
              <a:t>与团队共同进步成长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en-US" sz="2000" dirty="0">
                <a:solidFill>
                  <a:schemeClr val="bg1"/>
                </a:solidFill>
              </a:rPr>
              <a:t>团队</a:t>
            </a:r>
            <a:r>
              <a:rPr lang="en-US" altLang="zh-CN" sz="2000" dirty="0">
                <a:solidFill>
                  <a:schemeClr val="bg1"/>
                </a:solidFill>
              </a:rPr>
              <a:t>]</a:t>
            </a:r>
            <a:r>
              <a:rPr lang="zh-CN" altLang="en-US" sz="2000" dirty="0">
                <a:solidFill>
                  <a:schemeClr val="bg1"/>
                </a:solidFill>
              </a:rPr>
              <a:t> 加强各合作方的</a:t>
            </a:r>
            <a:r>
              <a:rPr lang="zh-CN" altLang="en-US" sz="2000" dirty="0">
                <a:solidFill>
                  <a:srgbClr val="E84473"/>
                </a:solidFill>
              </a:rPr>
              <a:t>团队交流</a:t>
            </a:r>
            <a:r>
              <a:rPr lang="zh-CN" altLang="en-US" sz="2000" dirty="0">
                <a:solidFill>
                  <a:schemeClr val="bg1"/>
                </a:solidFill>
              </a:rPr>
              <a:t>，关注</a:t>
            </a:r>
            <a:r>
              <a:rPr lang="zh-CN" altLang="en-US" sz="2000" dirty="0">
                <a:solidFill>
                  <a:srgbClr val="E84473"/>
                </a:solidFill>
              </a:rPr>
              <a:t>业界前沿变化</a:t>
            </a:r>
            <a:r>
              <a:rPr lang="zh-CN" altLang="en-US" sz="2000" dirty="0">
                <a:solidFill>
                  <a:schemeClr val="bg1"/>
                </a:solidFill>
              </a:rPr>
              <a:t>，从更开阔的视角持续</a:t>
            </a:r>
            <a:r>
              <a:rPr lang="zh-CN" altLang="en-US" sz="2000" dirty="0">
                <a:solidFill>
                  <a:srgbClr val="E84473"/>
                </a:solidFill>
              </a:rPr>
              <a:t>挖掘系统价值</a:t>
            </a:r>
            <a:endParaRPr lang="en-US" altLang="zh-CN" sz="2000" dirty="0">
              <a:solidFill>
                <a:srgbClr val="E84473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en-US" sz="2000" dirty="0">
                <a:solidFill>
                  <a:schemeClr val="bg1"/>
                </a:solidFill>
              </a:rPr>
              <a:t>公司</a:t>
            </a:r>
            <a:r>
              <a:rPr lang="en-US" altLang="zh-CN" sz="2000" dirty="0">
                <a:solidFill>
                  <a:schemeClr val="bg1"/>
                </a:solidFill>
              </a:rPr>
              <a:t>]</a:t>
            </a:r>
            <a:r>
              <a:rPr lang="zh-CN" altLang="en-US" sz="2000" dirty="0">
                <a:solidFill>
                  <a:schemeClr val="bg1"/>
                </a:solidFill>
              </a:rPr>
              <a:t> 紧跟公司战略方向，关注行业变化，持续</a:t>
            </a:r>
            <a:r>
              <a:rPr lang="zh-CN" altLang="en-US" sz="2000" dirty="0">
                <a:solidFill>
                  <a:srgbClr val="E84473"/>
                </a:solidFill>
              </a:rPr>
              <a:t>巩固多媒体核心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</a:rPr>
              <a:t>后续规划以及目标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en-US" sz="2000" dirty="0">
                <a:solidFill>
                  <a:schemeClr val="bg1"/>
                </a:solidFill>
              </a:rPr>
              <a:t>核心巩固</a:t>
            </a:r>
            <a:r>
              <a:rPr lang="en-US" altLang="zh-CN" sz="2000" dirty="0">
                <a:solidFill>
                  <a:schemeClr val="bg1"/>
                </a:solidFill>
              </a:rPr>
              <a:t>]</a:t>
            </a:r>
            <a:r>
              <a:rPr lang="zh-CN" altLang="en-US" sz="2000" dirty="0">
                <a:solidFill>
                  <a:schemeClr val="bg1"/>
                </a:solidFill>
              </a:rPr>
              <a:t> 推进多媒体核心系统迭代和</a:t>
            </a:r>
            <a:r>
              <a:rPr lang="zh-CN" altLang="en-US" sz="2000" dirty="0">
                <a:solidFill>
                  <a:srgbClr val="E84473"/>
                </a:solidFill>
              </a:rPr>
              <a:t>稳定性</a:t>
            </a:r>
            <a:r>
              <a:rPr lang="zh-CN" altLang="en-US" sz="2000" dirty="0">
                <a:solidFill>
                  <a:schemeClr val="bg1"/>
                </a:solidFill>
              </a:rPr>
              <a:t>建设，</a:t>
            </a:r>
            <a:r>
              <a:rPr lang="zh-CN" altLang="en-US" sz="2000" dirty="0">
                <a:solidFill>
                  <a:srgbClr val="E84473"/>
                </a:solidFill>
              </a:rPr>
              <a:t>支撑业务增长</a:t>
            </a:r>
            <a:endParaRPr lang="en-US" altLang="zh-CN" sz="2000" dirty="0">
              <a:solidFill>
                <a:srgbClr val="E84473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en-US" sz="2000" dirty="0">
                <a:solidFill>
                  <a:schemeClr val="bg1"/>
                </a:solidFill>
              </a:rPr>
              <a:t>技术赋能</a:t>
            </a:r>
            <a:r>
              <a:rPr lang="en-US" altLang="zh-CN" sz="2000" dirty="0">
                <a:solidFill>
                  <a:schemeClr val="bg1"/>
                </a:solidFill>
              </a:rPr>
              <a:t>]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zh-CN" altLang="en-US" sz="2000" dirty="0">
                <a:solidFill>
                  <a:srgbClr val="18191C"/>
                </a:solidFill>
                <a:latin typeface="-apple-system"/>
              </a:rPr>
              <a:t>帮助</a:t>
            </a:r>
            <a:r>
              <a:rPr lang="zh-CN" altLang="en-US" sz="2000" b="0" i="0" u="none" strike="noStrike" dirty="0">
                <a:solidFill>
                  <a:srgbClr val="18191C"/>
                </a:solidFill>
                <a:effectLst/>
                <a:latin typeface="-apple-system"/>
              </a:rPr>
              <a:t>业务理清技术成本经营，通过</a:t>
            </a:r>
            <a:r>
              <a:rPr lang="zh-CN" altLang="en-US" sz="2000" b="0" i="0" u="none" strike="noStrike" dirty="0">
                <a:solidFill>
                  <a:srgbClr val="E84473"/>
                </a:solidFill>
                <a:effectLst/>
                <a:latin typeface="-apple-system"/>
              </a:rPr>
              <a:t>多媒体</a:t>
            </a:r>
            <a:r>
              <a:rPr lang="zh-CN" altLang="en-US" sz="2000" b="0" i="0" u="none" strike="noStrike" dirty="0">
                <a:solidFill>
                  <a:srgbClr val="18191C"/>
                </a:solidFill>
                <a:effectLst/>
                <a:latin typeface="-apple-system"/>
              </a:rPr>
              <a:t>技术赋能为业务提供更多</a:t>
            </a:r>
            <a:r>
              <a:rPr lang="zh-CN" altLang="en-US" sz="2000" b="0" i="0" u="none" strike="noStrike" dirty="0">
                <a:solidFill>
                  <a:srgbClr val="E84473"/>
                </a:solidFill>
                <a:effectLst/>
                <a:latin typeface="-apple-system"/>
              </a:rPr>
              <a:t>可能性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</a:rPr>
              <a:t>[</a:t>
            </a:r>
            <a:r>
              <a:rPr lang="zh-CN" altLang="en-US" sz="2000" dirty="0">
                <a:solidFill>
                  <a:schemeClr val="bg1"/>
                </a:solidFill>
              </a:rPr>
              <a:t>前沿探索</a:t>
            </a:r>
            <a:r>
              <a:rPr lang="en-US" altLang="zh-CN" sz="2000" dirty="0">
                <a:solidFill>
                  <a:schemeClr val="bg1"/>
                </a:solidFill>
              </a:rPr>
              <a:t>]</a:t>
            </a:r>
            <a:r>
              <a:rPr lang="zh-CN" altLang="en-US" sz="2000" dirty="0">
                <a:solidFill>
                  <a:schemeClr val="bg1"/>
                </a:solidFill>
              </a:rPr>
              <a:t> 研发下一代点播转码架构，</a:t>
            </a:r>
            <a:r>
              <a:rPr lang="zh-CN" altLang="en-US" sz="2000" dirty="0">
                <a:solidFill>
                  <a:srgbClr val="E84473"/>
                </a:solidFill>
              </a:rPr>
              <a:t>流式转码</a:t>
            </a:r>
            <a:r>
              <a:rPr lang="zh-CN" altLang="en-US" sz="2000" dirty="0">
                <a:solidFill>
                  <a:schemeClr val="bg1"/>
                </a:solidFill>
              </a:rPr>
              <a:t>在多场景落地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54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AD19687E-C559-4D53-BAC6-6B3250807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54A1CCE3-C8AF-4955-B1AF-EBD758CB8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50711547-CBB4-4CBF-80C1-C965B85DE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0AF4532F-0E40-4B18-9CE1-EFC62898A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4AB2FE66-D975-41B4-987A-B4BB490A9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A38CCFFD-C2FC-40FD-BED3-47EA26F79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64B39922-F300-483D-A1D6-4F27B0D56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E2DD9795-2873-47C4-9B47-7BE33FD15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AEC7F57D-A32B-4C90-B333-0AC50FCDA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C0771B50-A951-4988-92C8-99F3F1DE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F457509F-1331-4D5C-9499-428525D72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DF4CE6DE-CD24-4763-8150-F5BC03208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EF9233-7580-4E7F-9011-3C3C5D8FD93A}"/>
              </a:ext>
            </a:extLst>
          </p:cNvPr>
          <p:cNvSpPr/>
          <p:nvPr/>
        </p:nvSpPr>
        <p:spPr>
          <a:xfrm>
            <a:off x="738754" y="2465009"/>
            <a:ext cx="534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0CB6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3000" b="1" dirty="0">
              <a:solidFill>
                <a:srgbClr val="0CB6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870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A471E3-56FE-4FC9-9F56-A2AE37497BAD}"/>
              </a:ext>
            </a:extLst>
          </p:cNvPr>
          <p:cNvSpPr txBox="1"/>
          <p:nvPr/>
        </p:nvSpPr>
        <p:spPr>
          <a:xfrm>
            <a:off x="1447800" y="3370064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</a:rPr>
              <a:t>主要成果 </a:t>
            </a:r>
            <a:r>
              <a:rPr lang="en-US" altLang="zh-CN" sz="2800" b="1" dirty="0">
                <a:solidFill>
                  <a:prstClr val="white"/>
                </a:solidFill>
              </a:rPr>
              <a:t>–</a:t>
            </a:r>
            <a:r>
              <a:rPr lang="zh-CN" altLang="en-US" sz="2800" b="1" dirty="0">
                <a:solidFill>
                  <a:prstClr val="white"/>
                </a:solidFill>
              </a:rPr>
              <a:t> 降本增效</a:t>
            </a:r>
            <a:endParaRPr lang="en-GB" sz="2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0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点播成本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3865A2D-3A7F-824D-4668-D9DD66AFA3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335140"/>
              </p:ext>
            </p:extLst>
          </p:nvPr>
        </p:nvGraphicFramePr>
        <p:xfrm>
          <a:off x="5682231" y="1603927"/>
          <a:ext cx="6912495" cy="422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3">
            <a:extLst>
              <a:ext uri="{FF2B5EF4-FFF2-40B4-BE49-F238E27FC236}">
                <a16:creationId xmlns:a16="http://schemas.microsoft.com/office/drawing/2014/main" id="{EE4C9D64-DBFD-B70D-3710-6AE507024A21}"/>
              </a:ext>
            </a:extLst>
          </p:cNvPr>
          <p:cNvSpPr/>
          <p:nvPr/>
        </p:nvSpPr>
        <p:spPr>
          <a:xfrm>
            <a:off x="549266" y="1139483"/>
            <a:ext cx="6259307" cy="503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点播成本组成中，带宽成本是绝对的大头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存储、算力成本占比较低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用算力、存储消耗换取带宽降低的 </a:t>
            </a:r>
            <a:r>
              <a:rPr lang="en-US" altLang="zh-CN" sz="1600" dirty="0">
                <a:solidFill>
                  <a:schemeClr val="bg1"/>
                </a:solidFill>
              </a:rPr>
              <a:t>ROI</a:t>
            </a:r>
            <a:r>
              <a:rPr lang="zh-CN" altLang="en-US" sz="1600" dirty="0">
                <a:solidFill>
                  <a:schemeClr val="bg1"/>
                </a:solidFill>
              </a:rPr>
              <a:t> 很高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用户观看视频 </a:t>
            </a:r>
            <a:r>
              <a:rPr lang="en-US" altLang="zh-CN" sz="1600" dirty="0">
                <a:solidFill>
                  <a:schemeClr val="bg1"/>
                </a:solidFill>
              </a:rPr>
              <a:t>= </a:t>
            </a:r>
            <a:r>
              <a:rPr lang="zh-CN" altLang="en-US" sz="1600" dirty="0">
                <a:solidFill>
                  <a:schemeClr val="bg1"/>
                </a:solidFill>
              </a:rPr>
              <a:t>实时分段下载视频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过程中会产生流量带宽计费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单位时间文件越小意味着更低的带宽计费成本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如何降低带宽成本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bg1"/>
                </a:solidFill>
              </a:rPr>
              <a:t>优化播放策略：启播、清晰度切换、缓冲等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E84473"/>
                </a:solidFill>
              </a:rPr>
              <a:t>降低视频</a:t>
            </a:r>
            <a:r>
              <a:rPr lang="en-US" altLang="zh-CN" sz="1600" dirty="0">
                <a:solidFill>
                  <a:srgbClr val="E84473"/>
                </a:solidFill>
              </a:rPr>
              <a:t>(</a:t>
            </a:r>
            <a:r>
              <a:rPr lang="zh-CN" altLang="en-US" sz="1600" dirty="0">
                <a:solidFill>
                  <a:srgbClr val="E84473"/>
                </a:solidFill>
              </a:rPr>
              <a:t>转出</a:t>
            </a:r>
            <a:r>
              <a:rPr lang="en-US" altLang="zh-CN" sz="1600" dirty="0">
                <a:solidFill>
                  <a:srgbClr val="E84473"/>
                </a:solidFill>
              </a:rPr>
              <a:t>)</a:t>
            </a:r>
            <a:r>
              <a:rPr lang="zh-CN" altLang="en-US" sz="1600" dirty="0">
                <a:solidFill>
                  <a:srgbClr val="E84473"/>
                </a:solidFill>
              </a:rPr>
              <a:t>码率</a:t>
            </a:r>
            <a:endParaRPr lang="en-US" altLang="zh-CN" sz="1600" dirty="0">
              <a:solidFill>
                <a:srgbClr val="E844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7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优化转码</a:t>
            </a:r>
          </a:p>
        </p:txBody>
      </p:sp>
      <p:sp>
        <p:nvSpPr>
          <p:cNvPr id="6" name="文本框 14">
            <a:extLst>
              <a:ext uri="{FF2B5EF4-FFF2-40B4-BE49-F238E27FC236}">
                <a16:creationId xmlns:a16="http://schemas.microsoft.com/office/drawing/2014/main" id="{C694977A-41A9-B1AD-B51E-684DC37A94DA}"/>
              </a:ext>
            </a:extLst>
          </p:cNvPr>
          <p:cNvSpPr txBox="1"/>
          <p:nvPr/>
        </p:nvSpPr>
        <p:spPr>
          <a:xfrm>
            <a:off x="1246969" y="1710183"/>
            <a:ext cx="2100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什么是优化转码</a:t>
            </a:r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D576E7B5-CEC9-63C2-7215-57A9DF8D6EF1}"/>
              </a:ext>
            </a:extLst>
          </p:cNvPr>
          <p:cNvSpPr txBox="1"/>
          <p:nvPr/>
        </p:nvSpPr>
        <p:spPr>
          <a:xfrm>
            <a:off x="4482984" y="1710183"/>
            <a:ext cx="26214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为什么要做优化转码</a:t>
            </a:r>
          </a:p>
        </p:txBody>
      </p:sp>
      <p:pic>
        <p:nvPicPr>
          <p:cNvPr id="9" name="图片 17">
            <a:extLst>
              <a:ext uri="{FF2B5EF4-FFF2-40B4-BE49-F238E27FC236}">
                <a16:creationId xmlns:a16="http://schemas.microsoft.com/office/drawing/2014/main" id="{C9AF67F4-1DB7-96A6-E4E2-ED586CE7C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6" r="8028"/>
          <a:stretch/>
        </p:blipFill>
        <p:spPr>
          <a:xfrm>
            <a:off x="930203" y="3451564"/>
            <a:ext cx="2520778" cy="2225145"/>
          </a:xfrm>
          <a:prstGeom prst="rect">
            <a:avLst/>
          </a:prstGeom>
        </p:spPr>
      </p:pic>
      <p:sp>
        <p:nvSpPr>
          <p:cNvPr id="10" name="文本框 20">
            <a:extLst>
              <a:ext uri="{FF2B5EF4-FFF2-40B4-BE49-F238E27FC236}">
                <a16:creationId xmlns:a16="http://schemas.microsoft.com/office/drawing/2014/main" id="{0DC9F6C1-0356-79D2-C513-DB9A7F45683A}"/>
              </a:ext>
            </a:extLst>
          </p:cNvPr>
          <p:cNvSpPr txBox="1"/>
          <p:nvPr/>
        </p:nvSpPr>
        <p:spPr>
          <a:xfrm>
            <a:off x="911328" y="2134753"/>
            <a:ext cx="2705681" cy="953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运用复杂的视频编码技术</a:t>
            </a:r>
            <a:endParaRPr lang="en-US" altLang="zh-CN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在保证用户画质体验的同时</a:t>
            </a:r>
            <a:endParaRPr lang="en-US" altLang="zh-CN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以获取更低的视频码率</a:t>
            </a:r>
            <a:endParaRPr lang="en-US" altLang="zh-CN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21">
            <a:extLst>
              <a:ext uri="{FF2B5EF4-FFF2-40B4-BE49-F238E27FC236}">
                <a16:creationId xmlns:a16="http://schemas.microsoft.com/office/drawing/2014/main" id="{007D001E-1B20-08F7-C160-FB7944CAC334}"/>
              </a:ext>
            </a:extLst>
          </p:cNvPr>
          <p:cNvSpPr txBox="1"/>
          <p:nvPr/>
        </p:nvSpPr>
        <p:spPr>
          <a:xfrm>
            <a:off x="3830829" y="2131182"/>
            <a:ext cx="3925721" cy="953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复杂转码可以获得较大的播放带宽收益</a:t>
            </a:r>
            <a:endParaRPr lang="en-US" altLang="zh-CN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但并非所有的平台设备都可以播放</a:t>
            </a:r>
            <a:endParaRPr lang="en-US" altLang="zh-CN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0" indent="0" algn="ctr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且转码需要更多的编码时间</a:t>
            </a:r>
            <a:r>
              <a:rPr lang="en-US" altLang="zh-CN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+</a:t>
            </a:r>
            <a:r>
              <a:rPr lang="zh-CN" alt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计算资源</a:t>
            </a:r>
            <a:endParaRPr lang="en-US" altLang="zh-CN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图片 22">
            <a:extLst>
              <a:ext uri="{FF2B5EF4-FFF2-40B4-BE49-F238E27FC236}">
                <a16:creationId xmlns:a16="http://schemas.microsoft.com/office/drawing/2014/main" id="{CECFD26F-6650-DFCB-191A-9962D5493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984" y="3408251"/>
            <a:ext cx="2520778" cy="2233509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0528FCD-6DFA-89A6-3EBA-B6CDF725AB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012185"/>
              </p:ext>
            </p:extLst>
          </p:nvPr>
        </p:nvGraphicFramePr>
        <p:xfrm>
          <a:off x="7970370" y="996458"/>
          <a:ext cx="3925721" cy="502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4449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降本项目落地目标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22DDC7-F3F6-4D95-BBEE-7D0429799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7110913"/>
              </p:ext>
            </p:extLst>
          </p:nvPr>
        </p:nvGraphicFramePr>
        <p:xfrm>
          <a:off x="6943726" y="1617801"/>
          <a:ext cx="4746125" cy="3622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3">
            <a:extLst>
              <a:ext uri="{FF2B5EF4-FFF2-40B4-BE49-F238E27FC236}">
                <a16:creationId xmlns:a16="http://schemas.microsoft.com/office/drawing/2014/main" id="{AB60F2F4-342D-8758-3F33-AFE25E94683A}"/>
              </a:ext>
            </a:extLst>
          </p:cNvPr>
          <p:cNvSpPr/>
          <p:nvPr/>
        </p:nvSpPr>
        <p:spPr>
          <a:xfrm>
            <a:off x="911328" y="1110907"/>
            <a:ext cx="4746125" cy="5229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时间就是金钱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减少人力，</a:t>
            </a:r>
            <a:r>
              <a:rPr lang="zh-CN" altLang="en-US" dirty="0">
                <a:solidFill>
                  <a:srgbClr val="E84473"/>
                </a:solidFill>
              </a:rPr>
              <a:t>提效</a:t>
            </a:r>
            <a:endParaRPr lang="en-US" altLang="zh-CN" dirty="0">
              <a:solidFill>
                <a:srgbClr val="E84473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成本是累加过程，新项目上线</a:t>
            </a:r>
            <a:r>
              <a:rPr lang="zh-CN" altLang="en-US" dirty="0">
                <a:solidFill>
                  <a:srgbClr val="E84473"/>
                </a:solidFill>
              </a:rPr>
              <a:t>越快</a:t>
            </a:r>
            <a:r>
              <a:rPr lang="zh-CN" altLang="en-US" dirty="0">
                <a:solidFill>
                  <a:schemeClr val="bg1"/>
                </a:solidFill>
              </a:rPr>
              <a:t>、覆盖提升越快，降本</a:t>
            </a:r>
            <a:r>
              <a:rPr lang="zh-CN" altLang="en-US" dirty="0">
                <a:solidFill>
                  <a:srgbClr val="E84473"/>
                </a:solidFill>
              </a:rPr>
              <a:t>收益越大</a:t>
            </a:r>
            <a:endParaRPr lang="en-US" altLang="zh-CN" dirty="0">
              <a:solidFill>
                <a:srgbClr val="E84473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质量对齐是降本前提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质量</a:t>
            </a:r>
            <a:r>
              <a:rPr lang="zh-CN" altLang="en-US" dirty="0">
                <a:solidFill>
                  <a:srgbClr val="E84473"/>
                </a:solidFill>
              </a:rPr>
              <a:t>过高</a:t>
            </a:r>
            <a:r>
              <a:rPr lang="zh-CN" altLang="en-US" dirty="0">
                <a:solidFill>
                  <a:schemeClr val="bg1"/>
                </a:solidFill>
              </a:rPr>
              <a:t>，导致实际收益低于预期，甚至负收益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质量</a:t>
            </a:r>
            <a:r>
              <a:rPr lang="zh-CN" altLang="en-US" dirty="0">
                <a:solidFill>
                  <a:srgbClr val="E84473"/>
                </a:solidFill>
              </a:rPr>
              <a:t>过低</a:t>
            </a:r>
            <a:r>
              <a:rPr lang="zh-CN" altLang="en-US" dirty="0">
                <a:solidFill>
                  <a:schemeClr val="bg1"/>
                </a:solidFill>
              </a:rPr>
              <a:t>，导致用户体验劣化，画质客诉增加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4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主要降本项目及收益</a:t>
            </a:r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A2C90CE9-F6A2-E271-4334-2CCD0D8149A3}"/>
              </a:ext>
            </a:extLst>
          </p:cNvPr>
          <p:cNvSpPr/>
          <p:nvPr/>
        </p:nvSpPr>
        <p:spPr>
          <a:xfrm>
            <a:off x="664657" y="1139483"/>
            <a:ext cx="10862685" cy="5229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编码器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BILIAVC</a:t>
            </a:r>
            <a:r>
              <a:rPr lang="zh-CN" altLang="en-US" dirty="0">
                <a:solidFill>
                  <a:schemeClr val="bg1"/>
                </a:solidFill>
              </a:rPr>
              <a:t> 升级 </a:t>
            </a:r>
            <a:r>
              <a:rPr lang="en-US" altLang="zh-CN" dirty="0">
                <a:solidFill>
                  <a:schemeClr val="bg1"/>
                </a:solidFill>
              </a:rPr>
              <a:t>1.6.2</a:t>
            </a:r>
            <a:r>
              <a:rPr lang="zh-CN" altLang="en-US" dirty="0">
                <a:solidFill>
                  <a:schemeClr val="bg1"/>
                </a:solidFill>
              </a:rPr>
              <a:t>，码率 </a:t>
            </a:r>
            <a:r>
              <a:rPr lang="en-US" altLang="zh-CN" dirty="0">
                <a:solidFill>
                  <a:srgbClr val="E84473"/>
                </a:solidFill>
              </a:rPr>
              <a:t>-7.7%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BILIHEVC</a:t>
            </a:r>
            <a:r>
              <a:rPr lang="zh-CN" altLang="en-US" dirty="0">
                <a:solidFill>
                  <a:schemeClr val="bg1"/>
                </a:solidFill>
              </a:rPr>
              <a:t> 升级 </a:t>
            </a:r>
            <a:r>
              <a:rPr lang="en-US" altLang="zh-CN" dirty="0">
                <a:solidFill>
                  <a:schemeClr val="bg1"/>
                </a:solidFill>
              </a:rPr>
              <a:t>3.7.4</a:t>
            </a:r>
            <a:r>
              <a:rPr lang="zh-CN" altLang="en-US" dirty="0">
                <a:solidFill>
                  <a:schemeClr val="bg1"/>
                </a:solidFill>
              </a:rPr>
              <a:t>，码率 </a:t>
            </a:r>
            <a:r>
              <a:rPr lang="en-US" altLang="zh-CN" dirty="0">
                <a:solidFill>
                  <a:srgbClr val="E84473"/>
                </a:solidFill>
              </a:rPr>
              <a:t>-2.98%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BILIAV1</a:t>
            </a:r>
            <a:r>
              <a:rPr lang="zh-CN" altLang="en-US" dirty="0">
                <a:solidFill>
                  <a:schemeClr val="bg1"/>
                </a:solidFill>
              </a:rPr>
              <a:t> 升级 </a:t>
            </a:r>
            <a:r>
              <a:rPr lang="en-US" altLang="zh-CN" dirty="0">
                <a:solidFill>
                  <a:schemeClr val="bg1"/>
                </a:solidFill>
              </a:rPr>
              <a:t>2.4.1</a:t>
            </a:r>
            <a:r>
              <a:rPr lang="zh-CN" altLang="en-US" dirty="0">
                <a:solidFill>
                  <a:schemeClr val="bg1"/>
                </a:solidFill>
              </a:rPr>
              <a:t>，码率 </a:t>
            </a:r>
            <a:r>
              <a:rPr lang="en-US" altLang="zh-CN" dirty="0">
                <a:solidFill>
                  <a:srgbClr val="E84473"/>
                </a:solidFill>
              </a:rPr>
              <a:t>-2.93%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异构计算卡 </a:t>
            </a:r>
            <a:r>
              <a:rPr lang="en-US" altLang="zh-CN" dirty="0" err="1">
                <a:solidFill>
                  <a:schemeClr val="bg1"/>
                </a:solidFill>
              </a:rPr>
              <a:t>Vastai</a:t>
            </a:r>
            <a:r>
              <a:rPr lang="zh-CN" altLang="en-US" dirty="0">
                <a:solidFill>
                  <a:schemeClr val="bg1"/>
                </a:solidFill>
              </a:rPr>
              <a:t>，码率 </a:t>
            </a:r>
            <a:r>
              <a:rPr lang="en-US" altLang="zh-CN" dirty="0">
                <a:solidFill>
                  <a:srgbClr val="E84473"/>
                </a:solidFill>
              </a:rPr>
              <a:t>-9%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E84473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编码算法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窄带高清多编码器联合预测，码率 </a:t>
            </a:r>
            <a:r>
              <a:rPr lang="en-US" altLang="zh-CN" dirty="0">
                <a:solidFill>
                  <a:srgbClr val="E84473"/>
                </a:solidFill>
              </a:rPr>
              <a:t>-7.7%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机器学习前处理，码率 </a:t>
            </a:r>
            <a:r>
              <a:rPr lang="en-US" altLang="zh-CN" dirty="0">
                <a:solidFill>
                  <a:srgbClr val="E84473"/>
                </a:solidFill>
              </a:rPr>
              <a:t>-8.8%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快速窄带高清算法，码率 </a:t>
            </a:r>
            <a:r>
              <a:rPr lang="en-US" altLang="zh-CN" dirty="0">
                <a:solidFill>
                  <a:srgbClr val="E84473"/>
                </a:solidFill>
              </a:rPr>
              <a:t>-6.42%</a:t>
            </a: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E84473"/>
              </a:solidFill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编码策略</a:t>
            </a:r>
            <a:endParaRPr lang="en-US" altLang="zh-CN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音频 </a:t>
            </a:r>
            <a:r>
              <a:rPr lang="en-US" altLang="zh-CN" dirty="0">
                <a:solidFill>
                  <a:schemeClr val="bg1"/>
                </a:solidFill>
              </a:rPr>
              <a:t>VBR</a:t>
            </a:r>
            <a:r>
              <a:rPr lang="zh-CN" altLang="en-US" dirty="0">
                <a:solidFill>
                  <a:schemeClr val="bg1"/>
                </a:solidFill>
              </a:rPr>
              <a:t> 转码，大盘带宽 </a:t>
            </a:r>
            <a:r>
              <a:rPr lang="en-US" altLang="zh-CN" dirty="0">
                <a:solidFill>
                  <a:srgbClr val="E84473"/>
                </a:solidFill>
              </a:rPr>
              <a:t>-3%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8D50B8-E747-17BB-6B38-225C4AFE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435" y="1387817"/>
            <a:ext cx="30607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07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OTD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44000" indent="-144000">
          <a:buFont typeface="Arial" panose="020B0604020202020204" pitchFamily="34" charset="0"/>
          <a:buChar char="•"/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80000" indent="-180000">
          <a:lnSpc>
            <a:spcPct val="120000"/>
          </a:lnSpc>
          <a:buFont typeface="Arial" panose="020B0604020202020204" pitchFamily="34" charset="0"/>
          <a:buChar char="•"/>
          <a:defRPr sz="1200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OTD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noAutofit/>
      </a:bodyPr>
      <a:lstStyle>
        <a:defPPr marL="144145" indent="-144145">
          <a:buFont typeface="Arial" panose="020B0604020202020204" pitchFamily="34" charset="0"/>
          <a:buChar char="•"/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9705" indent="-179705">
          <a:lnSpc>
            <a:spcPct val="120000"/>
          </a:lnSpc>
          <a:buFont typeface="Arial" panose="020B0604020202020204" pitchFamily="34" charset="0"/>
          <a:buChar char="•"/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17579</TotalTime>
  <Words>2839</Words>
  <Application>Microsoft Macintosh PowerPoint</Application>
  <PresentationFormat>Widescreen</PresentationFormat>
  <Paragraphs>330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-apple-system</vt:lpstr>
      <vt:lpstr>等线</vt:lpstr>
      <vt:lpstr>Microsoft YaHei</vt:lpstr>
      <vt:lpstr>Microsoft YaHei</vt:lpstr>
      <vt:lpstr>STXihei</vt:lpstr>
      <vt:lpstr>Arial</vt:lpstr>
      <vt:lpstr>Calibri</vt:lpstr>
      <vt:lpstr>Wingdings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点播成本</vt:lpstr>
      <vt:lpstr>优化转码</vt:lpstr>
      <vt:lpstr>降本项目落地目标</vt:lpstr>
      <vt:lpstr>主要降本项目及收益</vt:lpstr>
      <vt:lpstr>点播清晰度体系</vt:lpstr>
      <vt:lpstr>新版点播清晰度管理</vt:lpstr>
      <vt:lpstr>优化转码策略矩阵</vt:lpstr>
      <vt:lpstr>转码质量对齐</vt:lpstr>
      <vt:lpstr>转码质量对齐 – 画质 &amp; 码率</vt:lpstr>
      <vt:lpstr>转码质量对齐 – 转码参数</vt:lpstr>
      <vt:lpstr>转码质量对齐 – 参数标定</vt:lpstr>
      <vt:lpstr>转码质量对齐 – 点播转码标定系统</vt:lpstr>
      <vt:lpstr>转码质量对齐 – 点播转码标定系统</vt:lpstr>
      <vt:lpstr>转码质量对齐 – 点播转码标定系统</vt:lpstr>
      <vt:lpstr>转码质量对齐 – 音频转码质量</vt:lpstr>
      <vt:lpstr>转码质量对齐 – 画质主观评测平台</vt:lpstr>
      <vt:lpstr>转码质量对齐 – 画质主观评测平台</vt:lpstr>
      <vt:lpstr>转码质量对齐 – 画质主观评测平台</vt:lpstr>
      <vt:lpstr>转码质量对齐 – 画质主观评测平台</vt:lpstr>
      <vt:lpstr>PowerPoint Presentation</vt:lpstr>
      <vt:lpstr>业务赋能 - UP主审核体验优化</vt:lpstr>
      <vt:lpstr>转码加速 – 流程优化</vt:lpstr>
      <vt:lpstr>转码加速 – 流程优化</vt:lpstr>
      <vt:lpstr>转码加速 – 流程优化</vt:lpstr>
      <vt:lpstr>转码加速 – 全链路可观测性</vt:lpstr>
      <vt:lpstr>转码加速 – 全链路可观测性</vt:lpstr>
      <vt:lpstr>转码加速 – 全链路可观测性</vt:lpstr>
      <vt:lpstr>转码加速 – 全链路可观测性</vt:lpstr>
      <vt:lpstr>转码加速 – 资源调度优化</vt:lpstr>
      <vt:lpstr>转码加速 – 资源调度优化</vt:lpstr>
      <vt:lpstr>转码加速 – 异构计算</vt:lpstr>
      <vt:lpstr>转码加速 – 业务收益</vt:lpstr>
      <vt:lpstr>业务赋能 – 通用转码流程</vt:lpstr>
      <vt:lpstr>业务赋能 – 版权保护</vt:lpstr>
      <vt:lpstr>业务赋能 – 画质增强</vt:lpstr>
      <vt:lpstr>04 晋升后岗位职责与目标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 AD</cp:lastModifiedBy>
  <cp:revision>1310</cp:revision>
  <cp:lastPrinted>2020-04-21T09:29:48Z</cp:lastPrinted>
  <dcterms:created xsi:type="dcterms:W3CDTF">2019-05-16T14:04:22Z</dcterms:created>
  <dcterms:modified xsi:type="dcterms:W3CDTF">2023-11-02T11:56:08Z</dcterms:modified>
</cp:coreProperties>
</file>